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0" r:id="rId4"/>
    <p:sldId id="259" r:id="rId5"/>
    <p:sldId id="283" r:id="rId6"/>
    <p:sldId id="785" r:id="rId7"/>
    <p:sldId id="772" r:id="rId8"/>
    <p:sldId id="829" r:id="rId9"/>
    <p:sldId id="828" r:id="rId10"/>
    <p:sldId id="830" r:id="rId11"/>
    <p:sldId id="792" r:id="rId12"/>
    <p:sldId id="793" r:id="rId13"/>
    <p:sldId id="794" r:id="rId14"/>
    <p:sldId id="795" r:id="rId15"/>
    <p:sldId id="813" r:id="rId16"/>
    <p:sldId id="289" r:id="rId17"/>
    <p:sldId id="284" r:id="rId18"/>
    <p:sldId id="285" r:id="rId19"/>
    <p:sldId id="287" r:id="rId20"/>
    <p:sldId id="807" r:id="rId21"/>
    <p:sldId id="288" r:id="rId22"/>
    <p:sldId id="286" r:id="rId23"/>
    <p:sldId id="790" r:id="rId24"/>
    <p:sldId id="812" r:id="rId25"/>
    <p:sldId id="726" r:id="rId26"/>
    <p:sldId id="800" r:id="rId27"/>
    <p:sldId id="791" r:id="rId28"/>
    <p:sldId id="823" r:id="rId29"/>
    <p:sldId id="824" r:id="rId30"/>
    <p:sldId id="822" r:id="rId31"/>
    <p:sldId id="816" r:id="rId32"/>
    <p:sldId id="821" r:id="rId33"/>
    <p:sldId id="817" r:id="rId34"/>
    <p:sldId id="818" r:id="rId35"/>
    <p:sldId id="819" r:id="rId36"/>
    <p:sldId id="820" r:id="rId37"/>
    <p:sldId id="787" r:id="rId38"/>
    <p:sldId id="796" r:id="rId39"/>
    <p:sldId id="803" r:id="rId40"/>
    <p:sldId id="804" r:id="rId41"/>
    <p:sldId id="805" r:id="rId42"/>
    <p:sldId id="802" r:id="rId43"/>
    <p:sldId id="810" r:id="rId44"/>
    <p:sldId id="799" r:id="rId45"/>
    <p:sldId id="788" r:id="rId46"/>
    <p:sldId id="811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00FF"/>
    <a:srgbClr val="FFE6CC"/>
    <a:srgbClr val="1F1F1F"/>
    <a:srgbClr val="398548"/>
    <a:srgbClr val="ED7D31"/>
    <a:srgbClr val="FFFFFF"/>
    <a:srgbClr val="5B9BD5"/>
    <a:srgbClr val="70AD4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EE3076-DB8B-F0A4-961B-D9422AFDB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4C8A0E-8710-7F62-24E4-B99DE32A4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64AEC1-FDFE-CF33-1CDA-230A11EBA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D0103-9398-47E0-8325-D5AC9F7FD35B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237180-5B41-5E53-4D82-65D9DA0F0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ECEE3B-1A36-E2A3-B395-7D48A50EA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B04A-A55F-496B-80E3-AE1A75973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13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6AFEA-412B-4476-3739-DE62F112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10E24CA-B51E-5AFB-5DF5-B091B909B6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AD5E6B-77FA-640D-4854-5C3ADA402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D0103-9398-47E0-8325-D5AC9F7FD35B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8A76697-D62A-1C27-0129-38E80565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8957B0-7539-7F2F-15FB-F398C8BE9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B04A-A55F-496B-80E3-AE1A75973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091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FD434E8-6901-EF75-CC61-346015B043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D48F6FE-54F2-10E4-56E6-5568D7CC1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CFB2EB-FDE7-294B-A359-00BACCD2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D0103-9398-47E0-8325-D5AC9F7FD35B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AAD594-D857-8534-A161-BDFAD5786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A6F131-76ED-3435-51FB-ED47300C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B04A-A55F-496B-80E3-AE1A75973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24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67928-67CE-7C4B-28AA-D4B86B745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8C437D-15C1-1C4B-8C11-F170890C6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75C805-4D03-A9D6-E589-2ECAF62D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D0103-9398-47E0-8325-D5AC9F7FD35B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B3176B-FCD8-055D-84B3-21D6D926F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FABD81-0540-A1D9-14E7-0D18DBBBB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B04A-A55F-496B-80E3-AE1A75973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588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B7943A-9BC1-CD9E-405F-4F60C78AA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04E53A-0C03-B4D5-29E9-9D426507D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B747FB-57D5-8C6E-B57A-5221FDD85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D0103-9398-47E0-8325-D5AC9F7FD35B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CEDEC8-BAFE-93C8-1CBF-8EA078B9F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646411-163E-202E-63DE-B14BB8FA7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B04A-A55F-496B-80E3-AE1A75973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0052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098C91-F271-3E86-9456-C157DB7EC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7E2CBA-404E-7E79-9CE1-D11F862681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9E78B4-88B9-CA0D-F44C-EA1FB055E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C81DD9-D112-1AB4-4520-B1787286E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D0103-9398-47E0-8325-D5AC9F7FD35B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8F07BD9-23BC-981F-1196-DAE0C35D1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88F9CF4-F2BE-BE5D-BC36-FA9D8A43D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B04A-A55F-496B-80E3-AE1A75973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534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73ABD3-BC56-040D-81D9-B65064B50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730182-C1F8-B30F-34C8-2E3CE5EF3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76FF491-041C-FFCA-E40F-4B29E2E36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DEA78F1-E68D-11ED-7ED8-6A126A7894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2DE9061-938F-8BDC-1D35-F95D4BE6D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4884356-979C-3E46-5427-BDED6492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D0103-9398-47E0-8325-D5AC9F7FD35B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7337392-D133-2013-1633-36843758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AAA8D9B-FA87-8AB4-1293-72B582AE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B04A-A55F-496B-80E3-AE1A75973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57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2BE5C9-66A8-1017-FE14-0AFDF46A6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769AFF4-FBF9-E22E-7EA6-C46D81964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D0103-9398-47E0-8325-D5AC9F7FD35B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04A579-EE7C-16EF-FF0F-2971B41E5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0E0823-A25B-B67D-0929-889539D49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B04A-A55F-496B-80E3-AE1A75973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35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88F55FE-7986-5412-EB13-165035B8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D0103-9398-47E0-8325-D5AC9F7FD35B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EF8B4A7-E8A8-A27D-4ABC-B9D93BADD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5D31ED-B173-D230-448C-8741230B8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B04A-A55F-496B-80E3-AE1A75973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9345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2F6FE0-5C0D-6EF1-30D0-554ECB8D7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17D6A4-4520-5AA2-6585-11AC0B216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E1308B7-712F-A752-9C93-2FC667EB4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861359-E5B9-91B4-6C44-7ED8D1EFD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D0103-9398-47E0-8325-D5AC9F7FD35B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AEA5A9-E33A-2522-4C5F-ABB5F5FB0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7C4AC96-D3B8-CB86-0139-48C06EAE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B04A-A55F-496B-80E3-AE1A75973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96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32C2CB-126E-214A-2B3D-70E5E840C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9249F01-9A52-529B-8672-C973673C06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158AE75-8E70-A2E7-9AD4-E175E0A60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7A5B1B-DFB5-45A8-B55C-BA23AE8C3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D0103-9398-47E0-8325-D5AC9F7FD35B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117966F-06BA-4EA2-E811-C320332E2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AB4CFC-65E8-DEAA-F380-3DD64CD8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3B04A-A55F-496B-80E3-AE1A75973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29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2E56249-7219-3218-2A11-01DF70337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FD6D88-76CA-791E-D08C-A04F91ECC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09905E-5E52-FC60-1BE4-BE194A367C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D0103-9398-47E0-8325-D5AC9F7FD35B}" type="datetimeFigureOut">
              <a:rPr lang="zh-TW" altLang="en-US" smtClean="0"/>
              <a:t>2023/11/6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5A5FC7-1ED5-BF45-F89B-245DBD19B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001B80-1681-E704-0642-9D1C35A8F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3B04A-A55F-496B-80E3-AE1A759731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316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261.png"/><Relationship Id="rId5" Type="http://schemas.openxmlformats.org/officeDocument/2006/relationships/image" Target="../media/image210.png"/><Relationship Id="rId10" Type="http://schemas.openxmlformats.org/officeDocument/2006/relationships/image" Target="../media/image250.png"/><Relationship Id="rId4" Type="http://schemas.openxmlformats.org/officeDocument/2006/relationships/image" Target="../media/image200.png"/><Relationship Id="rId9" Type="http://schemas.openxmlformats.org/officeDocument/2006/relationships/image" Target="../media/image2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210.png"/><Relationship Id="rId10" Type="http://schemas.openxmlformats.org/officeDocument/2006/relationships/image" Target="../media/image261.png"/><Relationship Id="rId4" Type="http://schemas.openxmlformats.org/officeDocument/2006/relationships/image" Target="../media/image200.png"/><Relationship Id="rId9" Type="http://schemas.openxmlformats.org/officeDocument/2006/relationships/image" Target="../media/image2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414C24-972F-F1E9-FA43-5C1010CA61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LLM4TS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CB78CE-5BA7-5AC6-7CD4-6C304A3FAB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Ching Chang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2714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637DFA-B875-6879-C554-F56295F0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GPT2 – 4 Important hyperparameters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F80E534-2691-1CD7-4621-19CEA0772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69" t="59256" r="52198" b="5332"/>
          <a:stretch/>
        </p:blipFill>
        <p:spPr>
          <a:xfrm>
            <a:off x="3925455" y="2406424"/>
            <a:ext cx="3925454" cy="336630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FB87DCB-2E33-CD06-3554-490E39C2CBC9}"/>
              </a:ext>
            </a:extLst>
          </p:cNvPr>
          <p:cNvSpPr txBox="1"/>
          <p:nvPr/>
        </p:nvSpPr>
        <p:spPr>
          <a:xfrm>
            <a:off x="462006" y="1558480"/>
            <a:ext cx="29929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important hp for the model:</a:t>
            </a:r>
          </a:p>
          <a:p>
            <a:pPr marL="342900" indent="-342900">
              <a:buAutoNum type="arabicPeriod"/>
            </a:pPr>
            <a:r>
              <a:rPr lang="en-US" dirty="0" err="1"/>
              <a:t>n_positions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n_embd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n_layer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n_head</a:t>
            </a:r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1E161DF-21C4-1ED1-0ACE-69F747DC566C}"/>
              </a:ext>
            </a:extLst>
          </p:cNvPr>
          <p:cNvSpPr txBox="1"/>
          <p:nvPr/>
        </p:nvSpPr>
        <p:spPr>
          <a:xfrm>
            <a:off x="5240993" y="5895182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n_positions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7A2B70C-06D9-8F28-6159-77A43D815DE3}"/>
              </a:ext>
            </a:extLst>
          </p:cNvPr>
          <p:cNvSpPr txBox="1"/>
          <p:nvPr/>
        </p:nvSpPr>
        <p:spPr>
          <a:xfrm>
            <a:off x="2922486" y="3859831"/>
            <a:ext cx="878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n_layer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566901-86E0-A311-A462-176825D3E0FC}"/>
              </a:ext>
            </a:extLst>
          </p:cNvPr>
          <p:cNvSpPr txBox="1"/>
          <p:nvPr/>
        </p:nvSpPr>
        <p:spPr>
          <a:xfrm>
            <a:off x="3034016" y="527415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n_embd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A9172B-17A6-14DC-FD26-439CAB8DD3FE}"/>
              </a:ext>
            </a:extLst>
          </p:cNvPr>
          <p:cNvSpPr txBox="1"/>
          <p:nvPr/>
        </p:nvSpPr>
        <p:spPr>
          <a:xfrm>
            <a:off x="8117555" y="5184342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n_head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91EE4627-B9D7-B526-2F6D-A2E9305FCBD2}"/>
              </a:ext>
            </a:extLst>
          </p:cNvPr>
          <p:cNvCxnSpPr/>
          <p:nvPr/>
        </p:nvCxnSpPr>
        <p:spPr>
          <a:xfrm>
            <a:off x="3800547" y="3035808"/>
            <a:ext cx="0" cy="213917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5CD8032-4BF5-D119-1BC3-665F3BCBD56E}"/>
              </a:ext>
            </a:extLst>
          </p:cNvPr>
          <p:cNvCxnSpPr>
            <a:cxnSpLocks/>
          </p:cNvCxnSpPr>
          <p:nvPr/>
        </p:nvCxnSpPr>
        <p:spPr>
          <a:xfrm>
            <a:off x="3999345" y="5245915"/>
            <a:ext cx="0" cy="43741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7EA4E50-E08F-3FE1-4D90-D41B04D2CE90}"/>
              </a:ext>
            </a:extLst>
          </p:cNvPr>
          <p:cNvCxnSpPr>
            <a:cxnSpLocks/>
          </p:cNvCxnSpPr>
          <p:nvPr/>
        </p:nvCxnSpPr>
        <p:spPr>
          <a:xfrm flipH="1">
            <a:off x="4170433" y="5833954"/>
            <a:ext cx="341262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E780F74-6710-D4DC-12C7-A82540787B46}"/>
              </a:ext>
            </a:extLst>
          </p:cNvPr>
          <p:cNvCxnSpPr>
            <a:cxnSpLocks/>
          </p:cNvCxnSpPr>
          <p:nvPr/>
        </p:nvCxnSpPr>
        <p:spPr>
          <a:xfrm flipH="1">
            <a:off x="7850909" y="4950469"/>
            <a:ext cx="533293" cy="508349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35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FA5F2-CD0D-F79A-9CEC-1A8591F4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LLaMA</a:t>
            </a:r>
            <a:r>
              <a:rPr lang="en-US" altLang="zh-TW" dirty="0"/>
              <a:t> – 3 Changes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3B4B2F-99B3-D96E-F7E5-D94497988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b="1" i="1" dirty="0">
                <a:solidFill>
                  <a:srgbClr val="FF0000"/>
                </a:solidFill>
                <a:effectLst/>
              </a:rPr>
              <a:t>Pre-normalization</a:t>
            </a:r>
            <a:r>
              <a:rPr lang="en-US" altLang="zh-TW" dirty="0">
                <a:solidFill>
                  <a:srgbClr val="FF0000"/>
                </a:solidFill>
              </a:rPr>
              <a:t> [GPT3]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i="1" dirty="0" err="1">
                <a:solidFill>
                  <a:srgbClr val="92D050"/>
                </a:solidFill>
                <a:effectLst/>
              </a:rPr>
              <a:t>SwiGLU</a:t>
            </a:r>
            <a:r>
              <a:rPr lang="en-US" altLang="zh-TW" b="1" i="1" dirty="0">
                <a:solidFill>
                  <a:srgbClr val="92D050"/>
                </a:solidFill>
                <a:effectLst/>
              </a:rPr>
              <a:t> activation function</a:t>
            </a:r>
            <a:r>
              <a:rPr lang="en-US" altLang="zh-TW" dirty="0">
                <a:solidFill>
                  <a:srgbClr val="92D050"/>
                </a:solidFill>
              </a:rPr>
              <a:t> [</a:t>
            </a:r>
            <a:r>
              <a:rPr lang="en-US" altLang="zh-TW" dirty="0" err="1">
                <a:solidFill>
                  <a:srgbClr val="92D050"/>
                </a:solidFill>
              </a:rPr>
              <a:t>PaLM</a:t>
            </a:r>
            <a:r>
              <a:rPr lang="en-US" altLang="zh-TW" dirty="0">
                <a:solidFill>
                  <a:srgbClr val="92D050"/>
                </a:solidFill>
              </a:rPr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i="1" dirty="0">
                <a:solidFill>
                  <a:srgbClr val="00B0F0"/>
                </a:solidFill>
                <a:effectLst/>
              </a:rPr>
              <a:t>Rotary Embeddings</a:t>
            </a:r>
            <a:r>
              <a:rPr lang="en-US" altLang="zh-TW" dirty="0">
                <a:solidFill>
                  <a:srgbClr val="00B0F0"/>
                </a:solidFill>
              </a:rPr>
              <a:t> [</a:t>
            </a:r>
            <a:r>
              <a:rPr lang="en-US" altLang="zh-TW" dirty="0" err="1">
                <a:solidFill>
                  <a:srgbClr val="00B0F0"/>
                </a:solidFill>
              </a:rPr>
              <a:t>GPTNeo</a:t>
            </a:r>
            <a:r>
              <a:rPr lang="en-US" altLang="zh-TW" dirty="0">
                <a:solidFill>
                  <a:srgbClr val="00B0F0"/>
                </a:solidFill>
              </a:rPr>
              <a:t>]</a:t>
            </a:r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155513F1-5EEB-A176-E532-4DB5074A2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13" y="0"/>
            <a:ext cx="5703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DC57474-DE03-3F6A-1D26-BA69EEC54D09}"/>
              </a:ext>
            </a:extLst>
          </p:cNvPr>
          <p:cNvCxnSpPr>
            <a:cxnSpLocks/>
          </p:cNvCxnSpPr>
          <p:nvPr/>
        </p:nvCxnSpPr>
        <p:spPr>
          <a:xfrm>
            <a:off x="10325100" y="1704223"/>
            <a:ext cx="3238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583C4BF9-7E14-0B71-E6FB-A0CED27FBD88}"/>
              </a:ext>
            </a:extLst>
          </p:cNvPr>
          <p:cNvSpPr txBox="1"/>
          <p:nvPr/>
        </p:nvSpPr>
        <p:spPr>
          <a:xfrm>
            <a:off x="10721737" y="1528138"/>
            <a:ext cx="814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92D050"/>
                </a:solidFill>
              </a:rPr>
              <a:t>SwiGLU</a:t>
            </a:r>
            <a:endParaRPr lang="zh-TW" altLang="en-US" sz="1600" dirty="0">
              <a:solidFill>
                <a:srgbClr val="92D050"/>
              </a:solidFill>
            </a:endParaRPr>
          </a:p>
        </p:txBody>
      </p:sp>
      <p:sp>
        <p:nvSpPr>
          <p:cNvPr id="7" name="乘號 6">
            <a:extLst>
              <a:ext uri="{FF2B5EF4-FFF2-40B4-BE49-F238E27FC236}">
                <a16:creationId xmlns:a16="http://schemas.microsoft.com/office/drawing/2014/main" id="{1A5DBE3D-2B5C-AF47-C213-727FF80F5522}"/>
              </a:ext>
            </a:extLst>
          </p:cNvPr>
          <p:cNvSpPr/>
          <p:nvPr/>
        </p:nvSpPr>
        <p:spPr>
          <a:xfrm>
            <a:off x="6299791" y="4341019"/>
            <a:ext cx="1247775" cy="507206"/>
          </a:xfrm>
          <a:prstGeom prst="mathMultiply">
            <a:avLst>
              <a:gd name="adj1" fmla="val 1600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E00DF5BA-0745-7BE3-575E-E35CFACCF720}"/>
              </a:ext>
            </a:extLst>
          </p:cNvPr>
          <p:cNvSpPr/>
          <p:nvPr/>
        </p:nvSpPr>
        <p:spPr>
          <a:xfrm rot="20854064">
            <a:off x="9049543" y="5103164"/>
            <a:ext cx="581025" cy="587937"/>
          </a:xfrm>
          <a:custGeom>
            <a:avLst/>
            <a:gdLst>
              <a:gd name="connsiteX0" fmla="*/ 581025 w 581025"/>
              <a:gd name="connsiteY0" fmla="*/ 45012 h 587937"/>
              <a:gd name="connsiteX1" fmla="*/ 209550 w 581025"/>
              <a:gd name="connsiteY1" fmla="*/ 54537 h 587937"/>
              <a:gd name="connsiteX2" fmla="*/ 0 w 581025"/>
              <a:gd name="connsiteY2" fmla="*/ 587937 h 5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025" h="587937">
                <a:moveTo>
                  <a:pt x="581025" y="45012"/>
                </a:moveTo>
                <a:cubicBezTo>
                  <a:pt x="443706" y="4530"/>
                  <a:pt x="306387" y="-35951"/>
                  <a:pt x="209550" y="54537"/>
                </a:cubicBezTo>
                <a:cubicBezTo>
                  <a:pt x="112712" y="145025"/>
                  <a:pt x="56356" y="366481"/>
                  <a:pt x="0" y="587937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7F302FD4-0B79-D3C8-C413-1F047B852FFA}"/>
              </a:ext>
            </a:extLst>
          </p:cNvPr>
          <p:cNvSpPr/>
          <p:nvPr/>
        </p:nvSpPr>
        <p:spPr>
          <a:xfrm>
            <a:off x="9144000" y="5047513"/>
            <a:ext cx="1209675" cy="657961"/>
          </a:xfrm>
          <a:custGeom>
            <a:avLst/>
            <a:gdLst>
              <a:gd name="connsiteX0" fmla="*/ 1209675 w 1209675"/>
              <a:gd name="connsiteY0" fmla="*/ 24727 h 634327"/>
              <a:gd name="connsiteX1" fmla="*/ 857250 w 1209675"/>
              <a:gd name="connsiteY1" fmla="*/ 72352 h 634327"/>
              <a:gd name="connsiteX2" fmla="*/ 0 w 1209675"/>
              <a:gd name="connsiteY2" fmla="*/ 634327 h 634327"/>
              <a:gd name="connsiteX0" fmla="*/ 1209675 w 1209675"/>
              <a:gd name="connsiteY0" fmla="*/ 24727 h 634327"/>
              <a:gd name="connsiteX1" fmla="*/ 857250 w 1209675"/>
              <a:gd name="connsiteY1" fmla="*/ 72352 h 634327"/>
              <a:gd name="connsiteX2" fmla="*/ 0 w 1209675"/>
              <a:gd name="connsiteY2" fmla="*/ 634327 h 634327"/>
              <a:gd name="connsiteX0" fmla="*/ 1209675 w 1209675"/>
              <a:gd name="connsiteY0" fmla="*/ 102944 h 712544"/>
              <a:gd name="connsiteX1" fmla="*/ 828675 w 1209675"/>
              <a:gd name="connsiteY1" fmla="*/ 36269 h 712544"/>
              <a:gd name="connsiteX2" fmla="*/ 0 w 1209675"/>
              <a:gd name="connsiteY2" fmla="*/ 712544 h 712544"/>
              <a:gd name="connsiteX0" fmla="*/ 1209675 w 1209675"/>
              <a:gd name="connsiteY0" fmla="*/ 69478 h 679078"/>
              <a:gd name="connsiteX1" fmla="*/ 828675 w 1209675"/>
              <a:gd name="connsiteY1" fmla="*/ 2803 h 679078"/>
              <a:gd name="connsiteX2" fmla="*/ 0 w 1209675"/>
              <a:gd name="connsiteY2" fmla="*/ 679078 h 679078"/>
              <a:gd name="connsiteX0" fmla="*/ 1209675 w 1209675"/>
              <a:gd name="connsiteY0" fmla="*/ 69478 h 679078"/>
              <a:gd name="connsiteX1" fmla="*/ 828675 w 1209675"/>
              <a:gd name="connsiteY1" fmla="*/ 2803 h 679078"/>
              <a:gd name="connsiteX2" fmla="*/ 0 w 1209675"/>
              <a:gd name="connsiteY2" fmla="*/ 679078 h 67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679078">
                <a:moveTo>
                  <a:pt x="1209675" y="69478"/>
                </a:moveTo>
                <a:cubicBezTo>
                  <a:pt x="1134268" y="42490"/>
                  <a:pt x="1058862" y="-13072"/>
                  <a:pt x="828675" y="2803"/>
                </a:cubicBezTo>
                <a:cubicBezTo>
                  <a:pt x="569912" y="18678"/>
                  <a:pt x="327818" y="448890"/>
                  <a:pt x="0" y="679078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41668B3-9561-2204-8F0B-BE9FAF2C3E72}"/>
              </a:ext>
            </a:extLst>
          </p:cNvPr>
          <p:cNvSpPr txBox="1"/>
          <p:nvPr/>
        </p:nvSpPr>
        <p:spPr>
          <a:xfrm>
            <a:off x="7585666" y="5732285"/>
            <a:ext cx="1911101" cy="369332"/>
          </a:xfrm>
          <a:prstGeom prst="rect">
            <a:avLst/>
          </a:prstGeom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Rotary Embedding</a:t>
            </a:r>
            <a:endParaRPr lang="zh-TW" altLang="en-US" dirty="0">
              <a:solidFill>
                <a:srgbClr val="00B0F0"/>
              </a:solidFill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75CC059-F6B8-2510-2D9B-EE9E9D63E85F}"/>
              </a:ext>
            </a:extLst>
          </p:cNvPr>
          <p:cNvCxnSpPr>
            <a:cxnSpLocks/>
          </p:cNvCxnSpPr>
          <p:nvPr/>
        </p:nvCxnSpPr>
        <p:spPr>
          <a:xfrm>
            <a:off x="10202593" y="6047832"/>
            <a:ext cx="560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24C3AD0-E28A-5632-2E78-9CC1EA14594B}"/>
              </a:ext>
            </a:extLst>
          </p:cNvPr>
          <p:cNvSpPr txBox="1"/>
          <p:nvPr/>
        </p:nvSpPr>
        <p:spPr>
          <a:xfrm>
            <a:off x="10969387" y="586222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RMSNorm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254178B-E207-CDEC-8426-9B832EEC87DD}"/>
              </a:ext>
            </a:extLst>
          </p:cNvPr>
          <p:cNvCxnSpPr>
            <a:cxnSpLocks/>
          </p:cNvCxnSpPr>
          <p:nvPr/>
        </p:nvCxnSpPr>
        <p:spPr>
          <a:xfrm>
            <a:off x="10202593" y="2580315"/>
            <a:ext cx="560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DEB869C-5428-8182-FE84-A92E193DAB37}"/>
              </a:ext>
            </a:extLst>
          </p:cNvPr>
          <p:cNvSpPr txBox="1"/>
          <p:nvPr/>
        </p:nvSpPr>
        <p:spPr>
          <a:xfrm>
            <a:off x="10969387" y="2394705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RMSNorm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9D3ABF1-87AD-2E7E-0E15-476C38E98C72}"/>
              </a:ext>
            </a:extLst>
          </p:cNvPr>
          <p:cNvCxnSpPr>
            <a:cxnSpLocks/>
          </p:cNvCxnSpPr>
          <p:nvPr/>
        </p:nvCxnSpPr>
        <p:spPr>
          <a:xfrm>
            <a:off x="7202218" y="2529973"/>
            <a:ext cx="560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98E19B6-859C-0352-9DF5-9D1DA51C2BD5}"/>
              </a:ext>
            </a:extLst>
          </p:cNvPr>
          <p:cNvSpPr txBox="1"/>
          <p:nvPr/>
        </p:nvSpPr>
        <p:spPr>
          <a:xfrm>
            <a:off x="7949962" y="2344363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RMSNorm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7FBDD843-0980-A301-13D1-3B713F40DCCD}"/>
              </a:ext>
            </a:extLst>
          </p:cNvPr>
          <p:cNvSpPr/>
          <p:nvPr/>
        </p:nvSpPr>
        <p:spPr>
          <a:xfrm>
            <a:off x="9390807" y="1179166"/>
            <a:ext cx="2192436" cy="1068733"/>
          </a:xfrm>
          <a:prstGeom prst="roundRect">
            <a:avLst>
              <a:gd name="adj" fmla="val 11604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30217C8C-6004-6AE3-24BF-42D7831CA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3" y="3396517"/>
            <a:ext cx="6331978" cy="33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59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155513F1-5EEB-A176-E532-4DB5074A2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/>
          <a:stretch/>
        </p:blipFill>
        <p:spPr bwMode="auto">
          <a:xfrm>
            <a:off x="6505575" y="0"/>
            <a:ext cx="5686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4CD9C367-6846-FE88-51A0-2E30F7DF4001}"/>
              </a:ext>
            </a:extLst>
          </p:cNvPr>
          <p:cNvGrpSpPr/>
          <p:nvPr/>
        </p:nvGrpSpPr>
        <p:grpSpPr>
          <a:xfrm>
            <a:off x="495300" y="2196852"/>
            <a:ext cx="6010275" cy="4154984"/>
            <a:chOff x="919401" y="2333685"/>
            <a:chExt cx="6010275" cy="4154984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5FC76346-3EC2-E049-0806-17A0FB98EEFC}"/>
                </a:ext>
              </a:extLst>
            </p:cNvPr>
            <p:cNvSpPr txBox="1"/>
            <p:nvPr/>
          </p:nvSpPr>
          <p:spPr>
            <a:xfrm>
              <a:off x="919401" y="2333685"/>
              <a:ext cx="6010275" cy="41549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zh-TW" sz="2400" dirty="0"/>
                <a:t>We normalize the </a:t>
              </a:r>
              <a:r>
                <a:rPr lang="en-US" altLang="zh-TW" sz="2400" b="1" i="1" u="sng" dirty="0"/>
                <a:t>input</a:t>
              </a:r>
              <a:r>
                <a:rPr lang="en-US" altLang="zh-TW" sz="2400" dirty="0"/>
                <a:t> of each transformer sub-layer, instead of normalizing the </a:t>
              </a:r>
              <a:r>
                <a:rPr lang="en-US" altLang="zh-TW" sz="2400" b="1" i="1" u="sng" dirty="0"/>
                <a:t>output</a:t>
              </a:r>
              <a:r>
                <a:rPr lang="en-US" altLang="zh-TW" sz="2400" dirty="0"/>
                <a:t>.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altLang="zh-TW" sz="2400" dirty="0"/>
                <a:t>Already in GPT2</a:t>
              </a:r>
            </a:p>
            <a:p>
              <a:pPr marL="342900" indent="-342900">
                <a:buAutoNum type="arabicPeriod"/>
              </a:pPr>
              <a:r>
                <a:rPr lang="en-US" altLang="zh-TW" sz="2400" dirty="0"/>
                <a:t>We use the </a:t>
              </a:r>
              <a:r>
                <a:rPr lang="en-US" altLang="zh-TW" sz="2400" dirty="0" err="1">
                  <a:solidFill>
                    <a:srgbClr val="FF0000"/>
                  </a:solidFill>
                  <a:effectLst/>
                </a:rPr>
                <a:t>RMSNorm</a:t>
              </a:r>
              <a:r>
                <a:rPr lang="en-US" altLang="zh-TW" sz="2400" dirty="0"/>
                <a:t> normalizing function.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altLang="zh-TW" sz="2400" dirty="0" err="1"/>
                <a:t>RMSNorm</a:t>
              </a:r>
              <a:r>
                <a:rPr lang="en-US" altLang="zh-TW" sz="2400" dirty="0"/>
                <a:t> is a simplified </a:t>
              </a:r>
              <a:r>
                <a:rPr lang="en-US" altLang="zh-TW" sz="2400" dirty="0" err="1"/>
                <a:t>LayerNorm</a:t>
              </a:r>
              <a:r>
                <a:rPr lang="en-US" altLang="zh-TW" sz="2400" dirty="0"/>
                <a:t>.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altLang="zh-TW" sz="24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altLang="zh-TW" sz="24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altLang="zh-TW" sz="24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altLang="zh-TW" sz="24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altLang="zh-TW" sz="24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zh-TW" altLang="en-US" sz="2400" dirty="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A20E17F-F2DF-46D0-270F-CDA6D7ADE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6033" y="4302290"/>
              <a:ext cx="4177092" cy="2124051"/>
            </a:xfrm>
            <a:prstGeom prst="rect">
              <a:avLst/>
            </a:prstGeom>
          </p:spPr>
        </p:pic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08143F2-6218-7EA8-FF43-45D88575BACC}"/>
              </a:ext>
            </a:extLst>
          </p:cNvPr>
          <p:cNvCxnSpPr>
            <a:cxnSpLocks/>
          </p:cNvCxnSpPr>
          <p:nvPr/>
        </p:nvCxnSpPr>
        <p:spPr>
          <a:xfrm>
            <a:off x="10202593" y="6047832"/>
            <a:ext cx="560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5CA191-023E-2346-8298-206A43E2D940}"/>
              </a:ext>
            </a:extLst>
          </p:cNvPr>
          <p:cNvSpPr txBox="1"/>
          <p:nvPr/>
        </p:nvSpPr>
        <p:spPr>
          <a:xfrm>
            <a:off x="10969387" y="586222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RMSNorm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82CC439-51BF-6010-0E49-84F13C908EA5}"/>
              </a:ext>
            </a:extLst>
          </p:cNvPr>
          <p:cNvCxnSpPr>
            <a:cxnSpLocks/>
          </p:cNvCxnSpPr>
          <p:nvPr/>
        </p:nvCxnSpPr>
        <p:spPr>
          <a:xfrm>
            <a:off x="10202593" y="2580315"/>
            <a:ext cx="560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4E82A0-B3BC-C718-9C68-7804956716C7}"/>
              </a:ext>
            </a:extLst>
          </p:cNvPr>
          <p:cNvSpPr txBox="1"/>
          <p:nvPr/>
        </p:nvSpPr>
        <p:spPr>
          <a:xfrm>
            <a:off x="10969387" y="2394705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RMSNorm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60FA5F2-CD0D-F79A-9CEC-1A8591F4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LLaMA</a:t>
            </a:r>
            <a:r>
              <a:rPr lang="en-US" altLang="zh-TW" dirty="0"/>
              <a:t> – </a:t>
            </a:r>
            <a:r>
              <a:rPr lang="en-US" altLang="zh-TW" b="1" i="1" dirty="0">
                <a:solidFill>
                  <a:srgbClr val="FF0000"/>
                </a:solidFill>
              </a:rPr>
              <a:t>1. Pre-normalization</a:t>
            </a:r>
            <a:br>
              <a:rPr lang="en-US" altLang="zh-TW" b="1" i="1" dirty="0">
                <a:solidFill>
                  <a:srgbClr val="FF00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>[GPT3]</a:t>
            </a:r>
            <a:endParaRPr lang="zh-TW" altLang="en-US" dirty="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245D6900-3FC3-10F6-D78B-B903C8445DD2}"/>
              </a:ext>
            </a:extLst>
          </p:cNvPr>
          <p:cNvCxnSpPr>
            <a:cxnSpLocks/>
          </p:cNvCxnSpPr>
          <p:nvPr/>
        </p:nvCxnSpPr>
        <p:spPr>
          <a:xfrm>
            <a:off x="7202218" y="2529973"/>
            <a:ext cx="560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95E197A-5121-F40E-4227-82021753C869}"/>
              </a:ext>
            </a:extLst>
          </p:cNvPr>
          <p:cNvSpPr txBox="1"/>
          <p:nvPr/>
        </p:nvSpPr>
        <p:spPr>
          <a:xfrm>
            <a:off x="7949962" y="2344363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RMSNorm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6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155513F1-5EEB-A176-E532-4DB5074A2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/>
          <a:stretch/>
        </p:blipFill>
        <p:spPr bwMode="auto">
          <a:xfrm>
            <a:off x="6505575" y="0"/>
            <a:ext cx="5686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763FDA5-B625-E62B-A196-C1AC06C4CDA6}"/>
              </a:ext>
            </a:extLst>
          </p:cNvPr>
          <p:cNvCxnSpPr>
            <a:cxnSpLocks/>
          </p:cNvCxnSpPr>
          <p:nvPr/>
        </p:nvCxnSpPr>
        <p:spPr>
          <a:xfrm>
            <a:off x="10325100" y="1704223"/>
            <a:ext cx="3238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985431-2596-3AFB-0CFE-BFE1E33F26A8}"/>
              </a:ext>
            </a:extLst>
          </p:cNvPr>
          <p:cNvSpPr txBox="1"/>
          <p:nvPr/>
        </p:nvSpPr>
        <p:spPr>
          <a:xfrm>
            <a:off x="10721737" y="1528138"/>
            <a:ext cx="814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92D050"/>
                </a:solidFill>
              </a:rPr>
              <a:t>SwiGLU</a:t>
            </a:r>
            <a:endParaRPr lang="zh-TW" altLang="en-US" sz="1600" dirty="0">
              <a:solidFill>
                <a:srgbClr val="92D050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A029320-31C9-A66A-C8EE-2D2F23F76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93" y="1690688"/>
            <a:ext cx="6610350" cy="5049286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0FA5F2-CD0D-F79A-9CEC-1A8591F4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LLaMA</a:t>
            </a:r>
            <a:r>
              <a:rPr lang="en-US" altLang="zh-TW" dirty="0"/>
              <a:t> – </a:t>
            </a:r>
            <a:r>
              <a:rPr lang="en-US" altLang="zh-TW" b="1" i="1" dirty="0">
                <a:solidFill>
                  <a:srgbClr val="92D050"/>
                </a:solidFill>
              </a:rPr>
              <a:t>2. </a:t>
            </a:r>
            <a:r>
              <a:rPr lang="en-US" altLang="zh-TW" b="1" i="1" dirty="0" err="1">
                <a:solidFill>
                  <a:srgbClr val="92D050"/>
                </a:solidFill>
              </a:rPr>
              <a:t>SwiGLU</a:t>
            </a:r>
            <a:r>
              <a:rPr lang="en-US" altLang="zh-TW" b="1" i="1" dirty="0">
                <a:solidFill>
                  <a:srgbClr val="92D050"/>
                </a:solidFill>
              </a:rPr>
              <a:t> </a:t>
            </a:r>
            <a:r>
              <a:rPr lang="en-US" altLang="zh-TW" b="1" i="1" dirty="0">
                <a:solidFill>
                  <a:srgbClr val="92D050"/>
                </a:solidFill>
                <a:effectLst/>
              </a:rPr>
              <a:t>activation function</a:t>
            </a:r>
            <a:r>
              <a:rPr lang="en-US" altLang="zh-TW" dirty="0">
                <a:solidFill>
                  <a:srgbClr val="92D050"/>
                </a:solidFill>
              </a:rPr>
              <a:t> 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>
                <a:solidFill>
                  <a:srgbClr val="92D050"/>
                </a:solidFill>
              </a:rPr>
              <a:t>[</a:t>
            </a:r>
            <a:r>
              <a:rPr lang="en-US" altLang="zh-TW" dirty="0" err="1">
                <a:solidFill>
                  <a:srgbClr val="92D050"/>
                </a:solidFill>
              </a:rPr>
              <a:t>PaLM</a:t>
            </a:r>
            <a:r>
              <a:rPr lang="en-US" altLang="zh-TW" dirty="0">
                <a:solidFill>
                  <a:srgbClr val="92D050"/>
                </a:solidFill>
              </a:rPr>
              <a:t>]</a:t>
            </a:r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208A8EA-AC49-20F6-DB5C-B3B6371CF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617" y="2336504"/>
            <a:ext cx="4802658" cy="4417005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01FA0740-8B0B-1751-431F-75D84D3A5D59}"/>
              </a:ext>
            </a:extLst>
          </p:cNvPr>
          <p:cNvSpPr/>
          <p:nvPr/>
        </p:nvSpPr>
        <p:spPr>
          <a:xfrm>
            <a:off x="9390807" y="1179166"/>
            <a:ext cx="2192436" cy="1068733"/>
          </a:xfrm>
          <a:prstGeom prst="roundRect">
            <a:avLst>
              <a:gd name="adj" fmla="val 11604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726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155513F1-5EEB-A176-E532-4DB5074A2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13" y="0"/>
            <a:ext cx="5703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CC0F69E-A8FE-B550-AEAA-C876ADF51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1971675"/>
            <a:ext cx="4936128" cy="479583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BB195DB-C13B-FC91-A7E4-D064B8773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111250"/>
            <a:ext cx="6704343" cy="241300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0FA5F2-CD0D-F79A-9CEC-1A8591F4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LLaMA</a:t>
            </a:r>
            <a:r>
              <a:rPr lang="en-US" altLang="zh-TW" dirty="0"/>
              <a:t> – </a:t>
            </a:r>
            <a:r>
              <a:rPr lang="en-US" altLang="zh-TW" b="1" i="1" dirty="0">
                <a:solidFill>
                  <a:srgbClr val="00B0F0"/>
                </a:solidFill>
              </a:rPr>
              <a:t>3. Rotary </a:t>
            </a:r>
            <a:r>
              <a:rPr lang="en-US" altLang="zh-TW" b="1" i="1" dirty="0">
                <a:solidFill>
                  <a:srgbClr val="00B0F0"/>
                </a:solidFill>
                <a:effectLst/>
              </a:rPr>
              <a:t>Embeddings</a:t>
            </a:r>
            <a:br>
              <a:rPr lang="en-US" altLang="zh-TW" b="1" i="1" dirty="0">
                <a:solidFill>
                  <a:srgbClr val="00B0F0"/>
                </a:solidFill>
                <a:effectLst/>
              </a:rPr>
            </a:br>
            <a:r>
              <a:rPr lang="en-US" altLang="zh-TW" dirty="0">
                <a:solidFill>
                  <a:srgbClr val="00B0F0"/>
                </a:solidFill>
              </a:rPr>
              <a:t>[</a:t>
            </a:r>
            <a:r>
              <a:rPr lang="en-US" altLang="zh-TW" dirty="0" err="1">
                <a:solidFill>
                  <a:srgbClr val="00B0F0"/>
                </a:solidFill>
              </a:rPr>
              <a:t>GPTNeo</a:t>
            </a:r>
            <a:r>
              <a:rPr lang="en-US" altLang="zh-TW" dirty="0">
                <a:solidFill>
                  <a:srgbClr val="00B0F0"/>
                </a:solidFill>
              </a:rPr>
              <a:t>]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11" name="乘號 10">
            <a:extLst>
              <a:ext uri="{FF2B5EF4-FFF2-40B4-BE49-F238E27FC236}">
                <a16:creationId xmlns:a16="http://schemas.microsoft.com/office/drawing/2014/main" id="{D34CD4BC-83EE-2448-E8B8-97F698507A99}"/>
              </a:ext>
            </a:extLst>
          </p:cNvPr>
          <p:cNvSpPr/>
          <p:nvPr/>
        </p:nvSpPr>
        <p:spPr>
          <a:xfrm>
            <a:off x="6299791" y="4341019"/>
            <a:ext cx="1247775" cy="507206"/>
          </a:xfrm>
          <a:prstGeom prst="mathMultiply">
            <a:avLst>
              <a:gd name="adj1" fmla="val 1600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05E195BE-B94D-95AE-1FFF-9F7E7C160671}"/>
              </a:ext>
            </a:extLst>
          </p:cNvPr>
          <p:cNvSpPr/>
          <p:nvPr/>
        </p:nvSpPr>
        <p:spPr>
          <a:xfrm rot="20854064">
            <a:off x="9049543" y="5103164"/>
            <a:ext cx="581025" cy="587937"/>
          </a:xfrm>
          <a:custGeom>
            <a:avLst/>
            <a:gdLst>
              <a:gd name="connsiteX0" fmla="*/ 581025 w 581025"/>
              <a:gd name="connsiteY0" fmla="*/ 45012 h 587937"/>
              <a:gd name="connsiteX1" fmla="*/ 209550 w 581025"/>
              <a:gd name="connsiteY1" fmla="*/ 54537 h 587937"/>
              <a:gd name="connsiteX2" fmla="*/ 0 w 581025"/>
              <a:gd name="connsiteY2" fmla="*/ 587937 h 5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025" h="587937">
                <a:moveTo>
                  <a:pt x="581025" y="45012"/>
                </a:moveTo>
                <a:cubicBezTo>
                  <a:pt x="443706" y="4530"/>
                  <a:pt x="306387" y="-35951"/>
                  <a:pt x="209550" y="54537"/>
                </a:cubicBezTo>
                <a:cubicBezTo>
                  <a:pt x="112712" y="145025"/>
                  <a:pt x="56356" y="366481"/>
                  <a:pt x="0" y="587937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2F3F6FD3-AA71-7FA7-241A-4D092A5E2E48}"/>
              </a:ext>
            </a:extLst>
          </p:cNvPr>
          <p:cNvSpPr/>
          <p:nvPr/>
        </p:nvSpPr>
        <p:spPr>
          <a:xfrm>
            <a:off x="9144000" y="5047513"/>
            <a:ext cx="1209675" cy="657961"/>
          </a:xfrm>
          <a:custGeom>
            <a:avLst/>
            <a:gdLst>
              <a:gd name="connsiteX0" fmla="*/ 1209675 w 1209675"/>
              <a:gd name="connsiteY0" fmla="*/ 24727 h 634327"/>
              <a:gd name="connsiteX1" fmla="*/ 857250 w 1209675"/>
              <a:gd name="connsiteY1" fmla="*/ 72352 h 634327"/>
              <a:gd name="connsiteX2" fmla="*/ 0 w 1209675"/>
              <a:gd name="connsiteY2" fmla="*/ 634327 h 634327"/>
              <a:gd name="connsiteX0" fmla="*/ 1209675 w 1209675"/>
              <a:gd name="connsiteY0" fmla="*/ 24727 h 634327"/>
              <a:gd name="connsiteX1" fmla="*/ 857250 w 1209675"/>
              <a:gd name="connsiteY1" fmla="*/ 72352 h 634327"/>
              <a:gd name="connsiteX2" fmla="*/ 0 w 1209675"/>
              <a:gd name="connsiteY2" fmla="*/ 634327 h 634327"/>
              <a:gd name="connsiteX0" fmla="*/ 1209675 w 1209675"/>
              <a:gd name="connsiteY0" fmla="*/ 102944 h 712544"/>
              <a:gd name="connsiteX1" fmla="*/ 828675 w 1209675"/>
              <a:gd name="connsiteY1" fmla="*/ 36269 h 712544"/>
              <a:gd name="connsiteX2" fmla="*/ 0 w 1209675"/>
              <a:gd name="connsiteY2" fmla="*/ 712544 h 712544"/>
              <a:gd name="connsiteX0" fmla="*/ 1209675 w 1209675"/>
              <a:gd name="connsiteY0" fmla="*/ 69478 h 679078"/>
              <a:gd name="connsiteX1" fmla="*/ 828675 w 1209675"/>
              <a:gd name="connsiteY1" fmla="*/ 2803 h 679078"/>
              <a:gd name="connsiteX2" fmla="*/ 0 w 1209675"/>
              <a:gd name="connsiteY2" fmla="*/ 679078 h 679078"/>
              <a:gd name="connsiteX0" fmla="*/ 1209675 w 1209675"/>
              <a:gd name="connsiteY0" fmla="*/ 69478 h 679078"/>
              <a:gd name="connsiteX1" fmla="*/ 828675 w 1209675"/>
              <a:gd name="connsiteY1" fmla="*/ 2803 h 679078"/>
              <a:gd name="connsiteX2" fmla="*/ 0 w 1209675"/>
              <a:gd name="connsiteY2" fmla="*/ 679078 h 67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679078">
                <a:moveTo>
                  <a:pt x="1209675" y="69478"/>
                </a:moveTo>
                <a:cubicBezTo>
                  <a:pt x="1134268" y="42490"/>
                  <a:pt x="1058862" y="-13072"/>
                  <a:pt x="828675" y="2803"/>
                </a:cubicBezTo>
                <a:cubicBezTo>
                  <a:pt x="569912" y="18678"/>
                  <a:pt x="327818" y="448890"/>
                  <a:pt x="0" y="679078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28E7E9A-C655-8A1A-ED54-6CD31A174F73}"/>
              </a:ext>
            </a:extLst>
          </p:cNvPr>
          <p:cNvSpPr txBox="1"/>
          <p:nvPr/>
        </p:nvSpPr>
        <p:spPr>
          <a:xfrm>
            <a:off x="7585666" y="5732285"/>
            <a:ext cx="1911101" cy="369332"/>
          </a:xfrm>
          <a:prstGeom prst="rect">
            <a:avLst/>
          </a:prstGeom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Rotary Embedding</a:t>
            </a:r>
            <a:endParaRPr lang="zh-TW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727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4FAB1-004E-3885-7DFF-11B2A49BD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LLaMA</a:t>
            </a:r>
            <a:r>
              <a:rPr lang="en-US" altLang="zh-TW" dirty="0"/>
              <a:t> – Results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DC45E5-EC58-958F-7325-44C425109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57" y="1561327"/>
            <a:ext cx="10996686" cy="493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47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E061B-9114-708F-7B38-159B28D4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(FPT) Pretrained Transformers As Universal Computation Engines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CBE6D8-202B-D552-24B3-A15038575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starting point paper to discuss the usage of pretrained LM for non-language tasks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0086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A22DE82-3FF3-3744-0A22-E5B894C44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</a:t>
            </a:r>
            <a:r>
              <a:rPr lang="en-US" altLang="zh-TW" dirty="0">
                <a:solidFill>
                  <a:srgbClr val="FF0000"/>
                </a:solidFill>
              </a:rPr>
              <a:t>Classification Tasks</a:t>
            </a:r>
            <a:r>
              <a:rPr lang="en-US" altLang="zh-TW" dirty="0"/>
              <a:t> Across </a:t>
            </a:r>
            <a:r>
              <a:rPr lang="en-US" altLang="zh-TW" b="1" i="1" u="sng" dirty="0"/>
              <a:t>Different Modalities</a:t>
            </a:r>
            <a:endParaRPr lang="zh-TW" altLang="en-US" b="1" i="1" u="sng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E132490-2CF8-1DFB-283C-F3C18D3C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 only list the most representative task.</a:t>
            </a:r>
          </a:p>
          <a:p>
            <a:r>
              <a:rPr lang="en-US" altLang="zh-TW" dirty="0"/>
              <a:t>MNIST/CIFAR-10</a:t>
            </a:r>
          </a:p>
          <a:p>
            <a:pPr lvl="1"/>
            <a:r>
              <a:rPr lang="en-US" altLang="zh-TW" dirty="0"/>
              <a:t>Original: 32x32 </a:t>
            </a:r>
            <a:r>
              <a:rPr lang="en-US" altLang="zh-TW" dirty="0">
                <a:sym typeface="Wingdings" panose="05000000000000000000" pitchFamily="2" charset="2"/>
              </a:rPr>
              <a:t> 10</a:t>
            </a: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Now: 4x4 pixel = 1 image patch, so now we have 8x8 = 64 image patches</a:t>
            </a: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Input for GPT-2: 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64 tokens of dimension 16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1026" name="Picture 2" descr="machine learning - What image format are MNIST images? - Stack Overflow">
            <a:extLst>
              <a:ext uri="{FF2B5EF4-FFF2-40B4-BE49-F238E27FC236}">
                <a16:creationId xmlns:a16="http://schemas.microsoft.com/office/drawing/2014/main" id="{C23C7E30-228C-CE03-BE25-7F2AE880C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1" t="8919" r="5204" b="9941"/>
          <a:stretch/>
        </p:blipFill>
        <p:spPr bwMode="auto">
          <a:xfrm>
            <a:off x="3409950" y="4145300"/>
            <a:ext cx="2438400" cy="246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2E7EFED-BB78-2082-53DD-C43554CC39D2}"/>
              </a:ext>
            </a:extLst>
          </p:cNvPr>
          <p:cNvSpPr/>
          <p:nvPr/>
        </p:nvSpPr>
        <p:spPr>
          <a:xfrm>
            <a:off x="3409950" y="4145300"/>
            <a:ext cx="333375" cy="333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2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9AC484-B478-6942-B284-9C6A9EC2A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Frozen Pretrained Transformer (FPT)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150152C-AE9A-3284-C00B-87A736437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270"/>
            <a:ext cx="12192000" cy="2999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E06BDC9F-2F08-51AE-9DE5-E25EDDA069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026769"/>
                  </p:ext>
                </p:extLst>
              </p:nvPr>
            </p:nvGraphicFramePr>
            <p:xfrm>
              <a:off x="308345" y="4631055"/>
              <a:ext cx="11317692" cy="2123440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2538132">
                      <a:extLst>
                        <a:ext uri="{9D8B030D-6E8A-4147-A177-3AD203B41FA5}">
                          <a16:colId xmlns:a16="http://schemas.microsoft.com/office/drawing/2014/main" val="1099084491"/>
                        </a:ext>
                      </a:extLst>
                    </a:gridCol>
                    <a:gridCol w="4278081">
                      <a:extLst>
                        <a:ext uri="{9D8B030D-6E8A-4147-A177-3AD203B41FA5}">
                          <a16:colId xmlns:a16="http://schemas.microsoft.com/office/drawing/2014/main" val="3064828621"/>
                        </a:ext>
                      </a:extLst>
                    </a:gridCol>
                    <a:gridCol w="1619639">
                      <a:extLst>
                        <a:ext uri="{9D8B030D-6E8A-4147-A177-3AD203B41FA5}">
                          <a16:colId xmlns:a16="http://schemas.microsoft.com/office/drawing/2014/main" val="3151103200"/>
                        </a:ext>
                      </a:extLst>
                    </a:gridCol>
                    <a:gridCol w="2881840">
                      <a:extLst>
                        <a:ext uri="{9D8B030D-6E8A-4147-A177-3AD203B41FA5}">
                          <a16:colId xmlns:a16="http://schemas.microsoft.com/office/drawing/2014/main" val="22369561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Finetuned Parameters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Details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CIFAR-10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#parameters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1208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Input Layer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Use a </a:t>
                          </a:r>
                          <a:r>
                            <a:rPr lang="en-US" altLang="zh-TW" b="1" dirty="0">
                              <a:effectLst/>
                            </a:rPr>
                            <a:t>linear layer</a:t>
                          </a:r>
                          <a:r>
                            <a:rPr lang="en-US" altLang="zh-TW" dirty="0"/>
                            <a:t> (with dropout) to replace the original </a:t>
                          </a:r>
                          <a:r>
                            <a:rPr lang="en-US" altLang="zh-TW" b="1" dirty="0">
                              <a:effectLst/>
                            </a:rPr>
                            <a:t>input embedding layer</a:t>
                          </a:r>
                          <a:r>
                            <a:rPr lang="en-US" altLang="zh-TW" dirty="0"/>
                            <a:t>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16 features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16 x 768 = 13056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14599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Positional Embeddings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nn.Embedding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64 tokens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64 x 768 = 49512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3714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Layer Norm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Affine transformation (</a:t>
                          </a:r>
                          <a:r>
                            <a:rPr lang="en-US" altLang="zh-TW" b="1" dirty="0">
                              <a:effectLst/>
                            </a:rPr>
                            <a:t>scale</a:t>
                          </a:r>
                          <a:r>
                            <a:rPr lang="en-US" altLang="zh-TW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altLang="zh-TW" dirty="0">
                              <a:effectLst/>
                            </a:rPr>
                            <a:t> and </a:t>
                          </a:r>
                          <a:r>
                            <a:rPr lang="en-US" altLang="zh-TW" b="1" dirty="0">
                              <a:effectLst/>
                            </a:rPr>
                            <a:t>bias</a:t>
                          </a:r>
                          <a:r>
                            <a:rPr lang="en-US" altLang="zh-TW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12 layers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(2 x 2) x 768 x 12 = 36684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4831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Output Layer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Linear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10 classes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768 x 10 = 7680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92467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E06BDC9F-2F08-51AE-9DE5-E25EDDA069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026769"/>
                  </p:ext>
                </p:extLst>
              </p:nvPr>
            </p:nvGraphicFramePr>
            <p:xfrm>
              <a:off x="308345" y="4631055"/>
              <a:ext cx="11317692" cy="2123440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2538132">
                      <a:extLst>
                        <a:ext uri="{9D8B030D-6E8A-4147-A177-3AD203B41FA5}">
                          <a16:colId xmlns:a16="http://schemas.microsoft.com/office/drawing/2014/main" val="1099084491"/>
                        </a:ext>
                      </a:extLst>
                    </a:gridCol>
                    <a:gridCol w="4278081">
                      <a:extLst>
                        <a:ext uri="{9D8B030D-6E8A-4147-A177-3AD203B41FA5}">
                          <a16:colId xmlns:a16="http://schemas.microsoft.com/office/drawing/2014/main" val="3064828621"/>
                        </a:ext>
                      </a:extLst>
                    </a:gridCol>
                    <a:gridCol w="1619639">
                      <a:extLst>
                        <a:ext uri="{9D8B030D-6E8A-4147-A177-3AD203B41FA5}">
                          <a16:colId xmlns:a16="http://schemas.microsoft.com/office/drawing/2014/main" val="3151103200"/>
                        </a:ext>
                      </a:extLst>
                    </a:gridCol>
                    <a:gridCol w="2881840">
                      <a:extLst>
                        <a:ext uri="{9D8B030D-6E8A-4147-A177-3AD203B41FA5}">
                          <a16:colId xmlns:a16="http://schemas.microsoft.com/office/drawing/2014/main" val="22369561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Finetuned Parameters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Details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CIFAR-10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#parameters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120839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Input Layer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Use a </a:t>
                          </a:r>
                          <a:r>
                            <a:rPr lang="en-US" altLang="zh-TW" b="1" dirty="0">
                              <a:effectLst/>
                            </a:rPr>
                            <a:t>linear layer</a:t>
                          </a:r>
                          <a:r>
                            <a:rPr lang="en-US" altLang="zh-TW" dirty="0"/>
                            <a:t> (with dropout) to replace the original </a:t>
                          </a:r>
                          <a:r>
                            <a:rPr lang="en-US" altLang="zh-TW" b="1" dirty="0">
                              <a:effectLst/>
                            </a:rPr>
                            <a:t>input embedding layer</a:t>
                          </a:r>
                          <a:r>
                            <a:rPr lang="en-US" altLang="zh-TW" dirty="0"/>
                            <a:t>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16 features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16 x 768 = 13056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14599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Positional Embeddings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nn.Embedding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64 tokens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64 x 768 = 49512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3714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Layer Norm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544" t="-380328" r="-10584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12 layers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(2 x 2) x 768 x 12 = 36684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4831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Output Layer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Linear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10 classes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768 x 10 = 7680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92467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6081D26E-54FC-BE98-CD77-A90BE1133233}"/>
              </a:ext>
            </a:extLst>
          </p:cNvPr>
          <p:cNvSpPr txBox="1"/>
          <p:nvPr/>
        </p:nvSpPr>
        <p:spPr>
          <a:xfrm>
            <a:off x="726430" y="180459"/>
            <a:ext cx="1073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For the base CIFAR-10 model with 124M parameters, these come out to approximately 0.086% of the network.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849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ACCF78-58FB-DD25-75F5-FF9114BFE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T5 is worse than BERT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F5F3438-282E-E67B-FEA0-118AEB4E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2446"/>
            <a:ext cx="12192000" cy="2286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036B36F-4433-5648-E31E-3BF77A37A97D}"/>
              </a:ext>
            </a:extLst>
          </p:cNvPr>
          <p:cNvSpPr txBox="1"/>
          <p:nvPr/>
        </p:nvSpPr>
        <p:spPr>
          <a:xfrm>
            <a:off x="695325" y="132135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enc/dec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10AA847-F178-5808-7642-FD8CB54BD498}"/>
              </a:ext>
            </a:extLst>
          </p:cNvPr>
          <p:cNvSpPr txBox="1"/>
          <p:nvPr/>
        </p:nvSpPr>
        <p:spPr>
          <a:xfrm>
            <a:off x="5029200" y="1321356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enc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52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824C0C-8C42-EC09-EC98-9760C1898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 Aspects</a:t>
            </a:r>
            <a:endParaRPr lang="zh-TW" altLang="en-US" dirty="0"/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3D7B6A77-E6A0-1A2B-A063-B77BC6A42E81}"/>
              </a:ext>
            </a:extLst>
          </p:cNvPr>
          <p:cNvSpPr/>
          <p:nvPr/>
        </p:nvSpPr>
        <p:spPr>
          <a:xfrm rot="5400000">
            <a:off x="396441" y="3099251"/>
            <a:ext cx="971556" cy="86518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GPT-2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535BE65-FC36-4398-7429-F02FE10E98DB}"/>
              </a:ext>
            </a:extLst>
          </p:cNvPr>
          <p:cNvSpPr txBox="1"/>
          <p:nvPr/>
        </p:nvSpPr>
        <p:spPr>
          <a:xfrm>
            <a:off x="659208" y="1732259"/>
            <a:ext cx="2467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b="1" i="1" u="sng" dirty="0"/>
              <a:t>Pretrained LMs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F2A670A-99E4-5D77-E0FF-FE886605ED51}"/>
              </a:ext>
            </a:extLst>
          </p:cNvPr>
          <p:cNvCxnSpPr/>
          <p:nvPr/>
        </p:nvCxnSpPr>
        <p:spPr>
          <a:xfrm>
            <a:off x="3752850" y="1362075"/>
            <a:ext cx="0" cy="525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24FC21-8C35-95B2-6B45-86A9F3B57B1D}"/>
              </a:ext>
            </a:extLst>
          </p:cNvPr>
          <p:cNvSpPr txBox="1"/>
          <p:nvPr/>
        </p:nvSpPr>
        <p:spPr>
          <a:xfrm>
            <a:off x="4019692" y="1732259"/>
            <a:ext cx="3958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altLang="zh-TW" sz="2400" b="1" i="1" u="sng" dirty="0"/>
              <a:t>PEFT (Parameter-Efficient</a:t>
            </a:r>
            <a:br>
              <a:rPr lang="en-US" altLang="zh-TW" sz="2400" b="1" i="1" u="sng" dirty="0"/>
            </a:br>
            <a:r>
              <a:rPr lang="en-US" altLang="zh-TW" sz="2400" b="1" i="1" u="sng" dirty="0"/>
              <a:t>Fine-Tuning) techniques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76940CD-2AD0-38D0-ADDD-EFE5F905C704}"/>
              </a:ext>
            </a:extLst>
          </p:cNvPr>
          <p:cNvCxnSpPr/>
          <p:nvPr/>
        </p:nvCxnSpPr>
        <p:spPr>
          <a:xfrm>
            <a:off x="8096250" y="1362075"/>
            <a:ext cx="0" cy="5257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4BEC3B4-6900-4C34-4131-63F79879672B}"/>
              </a:ext>
            </a:extLst>
          </p:cNvPr>
          <p:cNvSpPr txBox="1"/>
          <p:nvPr/>
        </p:nvSpPr>
        <p:spPr>
          <a:xfrm>
            <a:off x="8591550" y="1732259"/>
            <a:ext cx="2864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altLang="zh-TW" sz="2400" b="1" i="1" u="sng" dirty="0"/>
              <a:t>Time-Series Tasks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FC3868-DD78-4701-0996-02FB9F57A356}"/>
              </a:ext>
            </a:extLst>
          </p:cNvPr>
          <p:cNvSpPr txBox="1"/>
          <p:nvPr/>
        </p:nvSpPr>
        <p:spPr>
          <a:xfrm>
            <a:off x="8526068" y="3021479"/>
            <a:ext cx="35486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Forecasting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/>
              <a:t>Long-term Forecasting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/>
              <a:t>Short-term Forecasting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Classification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Anomaly Detection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/>
              <a:t>Imputation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CBE1D41-CABE-82BC-C415-BDA5F2509CF7}"/>
              </a:ext>
            </a:extLst>
          </p:cNvPr>
          <p:cNvSpPr txBox="1"/>
          <p:nvPr/>
        </p:nvSpPr>
        <p:spPr>
          <a:xfrm>
            <a:off x="1555790" y="5823285"/>
            <a:ext cx="553998" cy="3055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D83DD65-49EC-5CA0-AA16-561E6F72B179}"/>
              </a:ext>
            </a:extLst>
          </p:cNvPr>
          <p:cNvSpPr txBox="1"/>
          <p:nvPr/>
        </p:nvSpPr>
        <p:spPr>
          <a:xfrm>
            <a:off x="5307966" y="2756693"/>
            <a:ext cx="940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Adapter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39A8CBE-6A92-B61E-3CF5-6141B7E13242}"/>
              </a:ext>
            </a:extLst>
          </p:cNvPr>
          <p:cNvSpPr txBox="1"/>
          <p:nvPr/>
        </p:nvSpPr>
        <p:spPr>
          <a:xfrm>
            <a:off x="5307966" y="3267511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LoRA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89FA4EC-C22E-DEEC-C139-AF19E55928EF}"/>
              </a:ext>
            </a:extLst>
          </p:cNvPr>
          <p:cNvSpPr txBox="1"/>
          <p:nvPr/>
        </p:nvSpPr>
        <p:spPr>
          <a:xfrm>
            <a:off x="5403003" y="4220688"/>
            <a:ext cx="553998" cy="30553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16" name="梯形 15">
            <a:extLst>
              <a:ext uri="{FF2B5EF4-FFF2-40B4-BE49-F238E27FC236}">
                <a16:creationId xmlns:a16="http://schemas.microsoft.com/office/drawing/2014/main" id="{CD40E683-07F5-9111-E312-87F047D0D6A0}"/>
              </a:ext>
            </a:extLst>
          </p:cNvPr>
          <p:cNvSpPr/>
          <p:nvPr/>
        </p:nvSpPr>
        <p:spPr>
          <a:xfrm rot="5400000">
            <a:off x="396441" y="4541108"/>
            <a:ext cx="971556" cy="86518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LLaMA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梯形 16">
            <a:extLst>
              <a:ext uri="{FF2B5EF4-FFF2-40B4-BE49-F238E27FC236}">
                <a16:creationId xmlns:a16="http://schemas.microsoft.com/office/drawing/2014/main" id="{3A7CE3B1-910B-611F-ED75-3CA1FF4F9A02}"/>
              </a:ext>
            </a:extLst>
          </p:cNvPr>
          <p:cNvSpPr/>
          <p:nvPr/>
        </p:nvSpPr>
        <p:spPr>
          <a:xfrm rot="5400000">
            <a:off x="2501970" y="4533027"/>
            <a:ext cx="971556" cy="86518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TW" dirty="0" err="1"/>
              <a:t>BEiT</a:t>
            </a:r>
            <a:endParaRPr lang="zh-TW" altLang="en-US" dirty="0"/>
          </a:p>
        </p:txBody>
      </p:sp>
      <p:sp>
        <p:nvSpPr>
          <p:cNvPr id="18" name="梯形 17">
            <a:extLst>
              <a:ext uri="{FF2B5EF4-FFF2-40B4-BE49-F238E27FC236}">
                <a16:creationId xmlns:a16="http://schemas.microsoft.com/office/drawing/2014/main" id="{706C0694-D282-52AA-8DD8-8673C2366A3D}"/>
              </a:ext>
            </a:extLst>
          </p:cNvPr>
          <p:cNvSpPr/>
          <p:nvPr/>
        </p:nvSpPr>
        <p:spPr>
          <a:xfrm rot="5400000">
            <a:off x="1447150" y="3099251"/>
            <a:ext cx="971556" cy="86518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TW" dirty="0"/>
              <a:t>BERT</a:t>
            </a:r>
            <a:endParaRPr lang="zh-TW" altLang="en-US" dirty="0"/>
          </a:p>
        </p:txBody>
      </p:sp>
      <p:sp>
        <p:nvSpPr>
          <p:cNvPr id="19" name="梯形 18">
            <a:extLst>
              <a:ext uri="{FF2B5EF4-FFF2-40B4-BE49-F238E27FC236}">
                <a16:creationId xmlns:a16="http://schemas.microsoft.com/office/drawing/2014/main" id="{E086C35F-9680-2F56-DD26-17968C220500}"/>
              </a:ext>
            </a:extLst>
          </p:cNvPr>
          <p:cNvSpPr/>
          <p:nvPr/>
        </p:nvSpPr>
        <p:spPr>
          <a:xfrm rot="5400000">
            <a:off x="1447150" y="4541108"/>
            <a:ext cx="971556" cy="86518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TW" dirty="0"/>
              <a:t>T5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B7845F5-A904-739B-439B-229E19E3FF44}"/>
              </a:ext>
            </a:extLst>
          </p:cNvPr>
          <p:cNvSpPr txBox="1"/>
          <p:nvPr/>
        </p:nvSpPr>
        <p:spPr>
          <a:xfrm>
            <a:off x="247228" y="6242060"/>
            <a:ext cx="3173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LLaMA</a:t>
            </a:r>
            <a:r>
              <a:rPr lang="en-US" altLang="zh-TW" dirty="0"/>
              <a:t> wins </a:t>
            </a:r>
            <a:r>
              <a:rPr lang="en-US" altLang="zh-TW" dirty="0" err="1"/>
              <a:t>PaLM</a:t>
            </a:r>
            <a:r>
              <a:rPr lang="en-US" altLang="zh-TW" dirty="0"/>
              <a:t>, GPT-3, T5, …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8ECA81F-A079-8F00-B428-D54B06F0C75C}"/>
              </a:ext>
            </a:extLst>
          </p:cNvPr>
          <p:cNvSpPr txBox="1"/>
          <p:nvPr/>
        </p:nvSpPr>
        <p:spPr>
          <a:xfrm>
            <a:off x="5307966" y="3778329"/>
            <a:ext cx="139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Prefix Tuning</a:t>
            </a:r>
            <a:endParaRPr lang="zh-TW" altLang="en-US" dirty="0"/>
          </a:p>
        </p:txBody>
      </p:sp>
      <p:sp>
        <p:nvSpPr>
          <p:cNvPr id="21" name="梯形 20">
            <a:extLst>
              <a:ext uri="{FF2B5EF4-FFF2-40B4-BE49-F238E27FC236}">
                <a16:creationId xmlns:a16="http://schemas.microsoft.com/office/drawing/2014/main" id="{5A2FF505-A201-C457-C897-213316109ACC}"/>
              </a:ext>
            </a:extLst>
          </p:cNvPr>
          <p:cNvSpPr/>
          <p:nvPr/>
        </p:nvSpPr>
        <p:spPr>
          <a:xfrm rot="5400000">
            <a:off x="2501970" y="3161703"/>
            <a:ext cx="971556" cy="86518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TW" dirty="0" err="1"/>
              <a:t>ViT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C05C9BA-70B5-6ADA-575F-619FDBEA9FCE}"/>
              </a:ext>
            </a:extLst>
          </p:cNvPr>
          <p:cNvSpPr txBox="1"/>
          <p:nvPr/>
        </p:nvSpPr>
        <p:spPr>
          <a:xfrm>
            <a:off x="755343" y="106091"/>
            <a:ext cx="11436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highlight>
                  <a:srgbClr val="FFFF00"/>
                </a:highlight>
              </a:rPr>
              <a:t>Motivation: Applying pretrained language model in </a:t>
            </a:r>
            <a:r>
              <a:rPr lang="en-US" altLang="zh-TW" sz="2400" dirty="0">
                <a:solidFill>
                  <a:srgbClr val="FF0000"/>
                </a:solidFill>
                <a:highlight>
                  <a:srgbClr val="FFFF00"/>
                </a:highlight>
              </a:rPr>
              <a:t>few-shot learning</a:t>
            </a:r>
            <a:r>
              <a:rPr lang="en-US" altLang="zh-TW" sz="2400" dirty="0">
                <a:highlight>
                  <a:srgbClr val="FFFF00"/>
                </a:highlight>
              </a:rPr>
              <a:t> for </a:t>
            </a:r>
            <a:r>
              <a:rPr lang="en-US" altLang="zh-TW" sz="2400" b="1" i="1" u="sng" dirty="0">
                <a:highlight>
                  <a:srgbClr val="FFFF00"/>
                </a:highlight>
              </a:rPr>
              <a:t>time-series data</a:t>
            </a:r>
            <a:r>
              <a:rPr lang="en-US" altLang="zh-TW" sz="2400" dirty="0">
                <a:highlight>
                  <a:srgbClr val="FFFF00"/>
                </a:highlight>
              </a:rPr>
              <a:t>.</a:t>
            </a:r>
            <a:endParaRPr lang="zh-TW" altLang="en-US" sz="2400" dirty="0">
              <a:highlight>
                <a:srgbClr val="FFFF00"/>
              </a:highlight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21724A06-F201-9AAA-AFBB-F6C1D3789A42}"/>
              </a:ext>
            </a:extLst>
          </p:cNvPr>
          <p:cNvCxnSpPr/>
          <p:nvPr/>
        </p:nvCxnSpPr>
        <p:spPr>
          <a:xfrm>
            <a:off x="2460771" y="2494793"/>
            <a:ext cx="0" cy="2956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4A18C4A-515A-F42B-4113-9B604A7B2D59}"/>
              </a:ext>
            </a:extLst>
          </p:cNvPr>
          <p:cNvSpPr txBox="1"/>
          <p:nvPr/>
        </p:nvSpPr>
        <p:spPr>
          <a:xfrm>
            <a:off x="1148378" y="2402373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NLP</a:t>
            </a:r>
            <a:endParaRPr lang="zh-TW" altLang="en-US" b="1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507DCF3-C2CB-BE4F-712C-13C5555DB20C}"/>
              </a:ext>
            </a:extLst>
          </p:cNvPr>
          <p:cNvSpPr txBox="1"/>
          <p:nvPr/>
        </p:nvSpPr>
        <p:spPr>
          <a:xfrm>
            <a:off x="2690962" y="2402373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CV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962348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80939F-BD76-F494-A3A7-499E7F41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FPT – Results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67B7C9-7686-ADB1-06F2-5EE35CDA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72" y="1429306"/>
            <a:ext cx="9718256" cy="522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02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E061B-9114-708F-7B38-159B28D4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(GPT4TS) One Fits All: Power General Time Series Analysis by Pretrained LM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CBE6D8-202B-D552-24B3-A15038575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Understand how to apply Pretrained LM on time-series</a:t>
            </a:r>
          </a:p>
        </p:txBody>
      </p:sp>
    </p:spTree>
    <p:extLst>
      <p:ext uri="{BB962C8B-B14F-4D97-AF65-F5344CB8AC3E}">
        <p14:creationId xmlns:p14="http://schemas.microsoft.com/office/powerpoint/2010/main" val="1101954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9FA7BD-E253-9596-B8F5-311A66C4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GPT4TS – the same part from </a:t>
            </a:r>
            <a:r>
              <a:rPr lang="en-US" altLang="zh-TW" dirty="0">
                <a:solidFill>
                  <a:srgbClr val="ED7D31"/>
                </a:solidFill>
              </a:rPr>
              <a:t>FPT</a:t>
            </a:r>
            <a:endParaRPr lang="zh-TW" altLang="en-US" dirty="0">
              <a:solidFill>
                <a:srgbClr val="ED7D3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A29C1E6-47FF-E8F3-3080-92AADDB3C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504122"/>
            <a:ext cx="9734550" cy="4890414"/>
          </a:xfrm>
          <a:prstGeom prst="rect">
            <a:avLst/>
          </a:prstGeom>
        </p:spPr>
      </p:pic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27E9B0AD-E2E4-FE8B-B8A3-B4CD7061B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084239"/>
              </p:ext>
            </p:extLst>
          </p:nvPr>
        </p:nvGraphicFramePr>
        <p:xfrm>
          <a:off x="9653868" y="7524"/>
          <a:ext cx="2538132" cy="185420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538132">
                  <a:extLst>
                    <a:ext uri="{9D8B030D-6E8A-4147-A177-3AD203B41FA5}">
                      <a16:colId xmlns:a16="http://schemas.microsoft.com/office/drawing/2014/main" val="1099084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Finetuned Parameters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20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Input Layer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459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Positional Embeddings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714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 Norm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83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Output Layer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9246701"/>
                  </a:ext>
                </a:extLst>
              </a:tr>
            </a:tbl>
          </a:graphicData>
        </a:graphic>
      </p:graphicFrame>
      <p:sp>
        <p:nvSpPr>
          <p:cNvPr id="4" name="矩形: 圓角 3">
            <a:extLst>
              <a:ext uri="{FF2B5EF4-FFF2-40B4-BE49-F238E27FC236}">
                <a16:creationId xmlns:a16="http://schemas.microsoft.com/office/drawing/2014/main" id="{CBB351FC-E257-6644-07CD-1FBEAD4AC897}"/>
              </a:ext>
            </a:extLst>
          </p:cNvPr>
          <p:cNvSpPr/>
          <p:nvPr/>
        </p:nvSpPr>
        <p:spPr>
          <a:xfrm>
            <a:off x="6069806" y="2200275"/>
            <a:ext cx="1631158" cy="219075"/>
          </a:xfrm>
          <a:prstGeom prst="round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2A4D84B-E43F-13CF-4E57-DFDB2732E25C}"/>
              </a:ext>
            </a:extLst>
          </p:cNvPr>
          <p:cNvSpPr/>
          <p:nvPr/>
        </p:nvSpPr>
        <p:spPr>
          <a:xfrm>
            <a:off x="5476875" y="3195638"/>
            <a:ext cx="881063" cy="300037"/>
          </a:xfrm>
          <a:prstGeom prst="round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4079B16-8D82-6924-C1D5-A8ED8030BC38}"/>
              </a:ext>
            </a:extLst>
          </p:cNvPr>
          <p:cNvSpPr/>
          <p:nvPr/>
        </p:nvSpPr>
        <p:spPr>
          <a:xfrm>
            <a:off x="6281738" y="3799310"/>
            <a:ext cx="1183481" cy="300037"/>
          </a:xfrm>
          <a:prstGeom prst="round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C4FF404-82EE-395A-653E-9400BEBEE48B}"/>
              </a:ext>
            </a:extLst>
          </p:cNvPr>
          <p:cNvSpPr/>
          <p:nvPr/>
        </p:nvSpPr>
        <p:spPr>
          <a:xfrm>
            <a:off x="9177338" y="3671888"/>
            <a:ext cx="597693" cy="161926"/>
          </a:xfrm>
          <a:prstGeom prst="round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7051FBA-0BAF-7105-8037-28727D1EA200}"/>
              </a:ext>
            </a:extLst>
          </p:cNvPr>
          <p:cNvSpPr/>
          <p:nvPr/>
        </p:nvSpPr>
        <p:spPr>
          <a:xfrm>
            <a:off x="9177338" y="2438399"/>
            <a:ext cx="597693" cy="161926"/>
          </a:xfrm>
          <a:prstGeom prst="round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084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9FA7BD-E253-9596-B8F5-311A66C4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GPT4TS – the same part from </a:t>
            </a:r>
            <a:r>
              <a:rPr lang="en-US" altLang="zh-TW" dirty="0" err="1">
                <a:solidFill>
                  <a:srgbClr val="FF0000"/>
                </a:solidFill>
              </a:rPr>
              <a:t>PatchTST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A29C1E6-47FF-E8F3-3080-92AADDB3C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504122"/>
            <a:ext cx="9734550" cy="4890414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CBB351FC-E257-6644-07CD-1FBEAD4AC897}"/>
              </a:ext>
            </a:extLst>
          </p:cNvPr>
          <p:cNvSpPr/>
          <p:nvPr/>
        </p:nvSpPr>
        <p:spPr>
          <a:xfrm>
            <a:off x="6069806" y="2200275"/>
            <a:ext cx="1631158" cy="219075"/>
          </a:xfrm>
          <a:prstGeom prst="round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2A4D84B-E43F-13CF-4E57-DFDB2732E25C}"/>
              </a:ext>
            </a:extLst>
          </p:cNvPr>
          <p:cNvSpPr/>
          <p:nvPr/>
        </p:nvSpPr>
        <p:spPr>
          <a:xfrm>
            <a:off x="5476875" y="3195638"/>
            <a:ext cx="881063" cy="300037"/>
          </a:xfrm>
          <a:prstGeom prst="round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4079B16-8D82-6924-C1D5-A8ED8030BC38}"/>
              </a:ext>
            </a:extLst>
          </p:cNvPr>
          <p:cNvSpPr/>
          <p:nvPr/>
        </p:nvSpPr>
        <p:spPr>
          <a:xfrm>
            <a:off x="6281738" y="3799310"/>
            <a:ext cx="1183481" cy="300037"/>
          </a:xfrm>
          <a:prstGeom prst="round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C4FF404-82EE-395A-653E-9400BEBEE48B}"/>
              </a:ext>
            </a:extLst>
          </p:cNvPr>
          <p:cNvSpPr/>
          <p:nvPr/>
        </p:nvSpPr>
        <p:spPr>
          <a:xfrm>
            <a:off x="9177338" y="3671888"/>
            <a:ext cx="597693" cy="161926"/>
          </a:xfrm>
          <a:prstGeom prst="round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7051FBA-0BAF-7105-8037-28727D1EA200}"/>
              </a:ext>
            </a:extLst>
          </p:cNvPr>
          <p:cNvSpPr/>
          <p:nvPr/>
        </p:nvSpPr>
        <p:spPr>
          <a:xfrm>
            <a:off x="9177338" y="2438399"/>
            <a:ext cx="597693" cy="161926"/>
          </a:xfrm>
          <a:prstGeom prst="roundRect">
            <a:avLst/>
          </a:pr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E44A0C-E931-B65C-B459-816DCB4805C3}"/>
              </a:ext>
            </a:extLst>
          </p:cNvPr>
          <p:cNvSpPr txBox="1"/>
          <p:nvPr/>
        </p:nvSpPr>
        <p:spPr>
          <a:xfrm>
            <a:off x="9892754" y="-34974"/>
            <a:ext cx="2299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 err="1">
                <a:solidFill>
                  <a:srgbClr val="FF0000"/>
                </a:solidFill>
              </a:rPr>
              <a:t>RevIN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altLang="zh-TW" sz="2400" dirty="0">
                <a:solidFill>
                  <a:srgbClr val="FF0000"/>
                </a:solidFill>
              </a:rPr>
              <a:t>Patching + Channel-independence</a:t>
            </a:r>
          </a:p>
        </p:txBody>
      </p:sp>
    </p:spTree>
    <p:extLst>
      <p:ext uri="{BB962C8B-B14F-4D97-AF65-F5344CB8AC3E}">
        <p14:creationId xmlns:p14="http://schemas.microsoft.com/office/powerpoint/2010/main" val="3651096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1B6755-B819-6E88-CD7B-6901C9EB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Feeding Multimodal Data into Transformers: Images, Audio, Time-Series, and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Tabular Data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00D2484B-ECFA-134C-CECA-FE2E3939D3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9052697"/>
              </p:ext>
            </p:extLst>
          </p:nvPr>
        </p:nvGraphicFramePr>
        <p:xfrm>
          <a:off x="133350" y="2302510"/>
          <a:ext cx="7610475" cy="448564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096406275"/>
                    </a:ext>
                  </a:extLst>
                </a:gridCol>
                <a:gridCol w="1570395">
                  <a:extLst>
                    <a:ext uri="{9D8B030D-6E8A-4147-A177-3AD203B41FA5}">
                      <a16:colId xmlns:a16="http://schemas.microsoft.com/office/drawing/2014/main" val="430492675"/>
                    </a:ext>
                  </a:extLst>
                </a:gridCol>
                <a:gridCol w="1484148">
                  <a:extLst>
                    <a:ext uri="{9D8B030D-6E8A-4147-A177-3AD203B41FA5}">
                      <a16:colId xmlns:a16="http://schemas.microsoft.com/office/drawing/2014/main" val="855108484"/>
                    </a:ext>
                  </a:extLst>
                </a:gridCol>
                <a:gridCol w="1679382">
                  <a:extLst>
                    <a:ext uri="{9D8B030D-6E8A-4147-A177-3AD203B41FA5}">
                      <a16:colId xmlns:a16="http://schemas.microsoft.com/office/drawing/2014/main" val="1031423923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1059900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Positional Embedding</a:t>
                      </a:r>
                      <a:endParaRPr lang="zh-TW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Input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Output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31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/>
                        <a:t>ViT</a:t>
                      </a:r>
                      <a:endParaRPr lang="zh-TW" altLang="en-US" sz="1600" dirty="0"/>
                    </a:p>
                  </a:txBody>
                  <a:tcPr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Sin/cos, </a:t>
                      </a:r>
                      <a:r>
                        <a:rPr lang="en-US" altLang="zh-TW" sz="1600" dirty="0" err="1"/>
                        <a:t>nn.Embedding</a:t>
                      </a:r>
                      <a:endParaRPr lang="zh-TW" altLang="en-US" sz="1600" dirty="0"/>
                    </a:p>
                  </a:txBody>
                  <a:tcPr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Patching + Flatten + </a:t>
                      </a:r>
                      <a:r>
                        <a:rPr lang="en-US" altLang="zh-TW" sz="1600" dirty="0">
                          <a:highlight>
                            <a:srgbClr val="FFFF00"/>
                          </a:highlight>
                        </a:rPr>
                        <a:t>Linear</a:t>
                      </a:r>
                      <a:endParaRPr lang="zh-TW" alt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Extra learnable [CLS], GAP + </a:t>
                      </a:r>
                      <a:r>
                        <a:rPr lang="en-US" altLang="zh-TW" sz="1600" dirty="0">
                          <a:highlight>
                            <a:srgbClr val="ED7D31"/>
                          </a:highlight>
                        </a:rPr>
                        <a:t>Linear</a:t>
                      </a:r>
                      <a:endParaRPr lang="zh-TW" altLang="en-US" sz="1600" dirty="0">
                        <a:highlight>
                          <a:srgbClr val="ED7D31"/>
                        </a:highlight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975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Conformer, Whisper API</a:t>
                      </a:r>
                      <a:endParaRPr lang="zh-TW" altLang="en-US" sz="1600" dirty="0"/>
                    </a:p>
                  </a:txBody>
                  <a:tcPr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Relative sin/cos [Transformer-XL]</a:t>
                      </a:r>
                      <a:endParaRPr lang="zh-TW" altLang="en-US" sz="1600" dirty="0"/>
                    </a:p>
                  </a:txBody>
                  <a:tcPr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Conv2d + </a:t>
                      </a:r>
                      <a:r>
                        <a:rPr lang="en-US" altLang="zh-TW" sz="1600" dirty="0">
                          <a:highlight>
                            <a:srgbClr val="FFFF00"/>
                          </a:highlight>
                        </a:rPr>
                        <a:t>Linear</a:t>
                      </a:r>
                      <a:endParaRPr lang="zh-TW" alt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highlight>
                            <a:srgbClr val="ED7D31"/>
                          </a:highlight>
                        </a:rPr>
                        <a:t>Linear + </a:t>
                      </a:r>
                      <a:r>
                        <a:rPr lang="en-US" altLang="zh-TW" sz="1600" dirty="0" err="1">
                          <a:highlight>
                            <a:srgbClr val="ED7D31"/>
                          </a:highlight>
                        </a:rPr>
                        <a:t>log_softmax</a:t>
                      </a:r>
                      <a:endParaRPr lang="zh-TW" altLang="en-US" sz="1600" dirty="0"/>
                    </a:p>
                  </a:txBody>
                  <a:tcPr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44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Informer, </a:t>
                      </a:r>
                      <a:r>
                        <a:rPr lang="en-US" altLang="zh-TW" sz="1600" dirty="0" err="1"/>
                        <a:t>Autoformer</a:t>
                      </a:r>
                      <a:r>
                        <a:rPr lang="en-US" altLang="zh-TW" sz="1600" dirty="0"/>
                        <a:t>, </a:t>
                      </a:r>
                      <a:r>
                        <a:rPr lang="en-US" altLang="zh-TW" sz="1600" dirty="0" err="1"/>
                        <a:t>FEDformer</a:t>
                      </a:r>
                      <a:endParaRPr lang="zh-TW" altLang="en-US" sz="16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Positional embedding</a:t>
                      </a:r>
                    </a:p>
                    <a:p>
                      <a:pPr algn="ctr"/>
                      <a:r>
                        <a:rPr lang="en-US" altLang="zh-TW" sz="1600" dirty="0"/>
                        <a:t>(sin/cos)</a:t>
                      </a:r>
                      <a:endParaRPr lang="zh-TW" altLang="en-US" sz="16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Timestamp embedding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(Sin/cos, </a:t>
                      </a:r>
                      <a:r>
                        <a:rPr lang="en-US" altLang="zh-TW" sz="1600" dirty="0" err="1"/>
                        <a:t>nn.Embedding</a:t>
                      </a:r>
                      <a:r>
                        <a:rPr lang="en-US" altLang="zh-TW" sz="1600" dirty="0"/>
                        <a:t>)</a:t>
                      </a:r>
                      <a:endParaRPr lang="zh-TW" altLang="en-US" sz="1600" dirty="0"/>
                    </a:p>
                  </a:txBody>
                  <a:tcPr anchor="ctr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highlight>
                            <a:srgbClr val="FFFF00"/>
                          </a:highlight>
                        </a:rPr>
                        <a:t>Conv1d</a:t>
                      </a:r>
                      <a:r>
                        <a:rPr lang="en-US" altLang="zh-TW" sz="1600" strike="sngStrike" dirty="0">
                          <a:highlight>
                            <a:srgbClr val="FFFF00"/>
                          </a:highlight>
                        </a:rPr>
                        <a:t>Linear</a:t>
                      </a:r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highlight>
                            <a:srgbClr val="ED7D31"/>
                          </a:highlight>
                        </a:rPr>
                        <a:t>Linear on C</a:t>
                      </a:r>
                      <a:r>
                        <a:rPr lang="en-US" altLang="zh-TW" sz="1600" dirty="0"/>
                        <a:t> + indexing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29623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/>
                        <a:t>PatchTST</a:t>
                      </a:r>
                      <a:endParaRPr lang="zh-TW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Sin/cos (and so many other fixed embeddings)</a:t>
                      </a:r>
                      <a:endParaRPr lang="zh-TW" altLang="en-US" sz="1600" dirty="0"/>
                    </a:p>
                  </a:txBody>
                  <a:tcPr anchor="ctr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Channel-Independence + Patching+ </a:t>
                      </a:r>
                      <a:r>
                        <a:rPr lang="en-US" altLang="zh-TW" sz="1600" dirty="0">
                          <a:highlight>
                            <a:srgbClr val="FFFF00"/>
                          </a:highlight>
                        </a:rPr>
                        <a:t>Linear</a:t>
                      </a:r>
                      <a:endParaRPr lang="zh-TW" altLang="en-US" sz="1600" dirty="0"/>
                    </a:p>
                  </a:txBody>
                  <a:tcPr anchor="ctr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highlight>
                            <a:srgbClr val="ED7D31"/>
                          </a:highlight>
                        </a:rPr>
                        <a:t>Linear on T</a:t>
                      </a:r>
                      <a:endParaRPr lang="en-US" altLang="zh-TW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1212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GPT4TS</a:t>
                      </a:r>
                      <a:endParaRPr lang="zh-TW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/>
                        <a:t>nn.Embedding</a:t>
                      </a:r>
                      <a:endParaRPr lang="zh-TW" alt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Channel-Independence + Patching+ </a:t>
                      </a:r>
                      <a:r>
                        <a:rPr lang="en-US" altLang="zh-TW" sz="1600" dirty="0">
                          <a:highlight>
                            <a:srgbClr val="FFFF00"/>
                          </a:highlight>
                        </a:rPr>
                        <a:t>Linear</a:t>
                      </a:r>
                      <a:endParaRPr lang="zh-TW" alt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>
                          <a:highlight>
                            <a:srgbClr val="ED7D31"/>
                          </a:highlight>
                        </a:rPr>
                        <a:t>Linear on T</a:t>
                      </a:r>
                      <a:endParaRPr lang="en-US" altLang="zh-TW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1802321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1D19E1D8-DD6F-3299-11B4-E912B02A4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143"/>
          <a:stretch/>
        </p:blipFill>
        <p:spPr>
          <a:xfrm>
            <a:off x="7812550" y="3343111"/>
            <a:ext cx="4312775" cy="278414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3FBC8AE-39BD-B9B3-3BCD-42B16747AAF7}"/>
              </a:ext>
            </a:extLst>
          </p:cNvPr>
          <p:cNvSpPr txBox="1"/>
          <p:nvPr/>
        </p:nvSpPr>
        <p:spPr>
          <a:xfrm>
            <a:off x="9620250" y="1524964"/>
            <a:ext cx="1431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(future work)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5DD60B7-95A4-0056-56B7-C3D58EBCE9A2}"/>
              </a:ext>
            </a:extLst>
          </p:cNvPr>
          <p:cNvSpPr txBox="1"/>
          <p:nvPr/>
        </p:nvSpPr>
        <p:spPr>
          <a:xfrm>
            <a:off x="4717419" y="1894296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FFFF00"/>
                </a:highlight>
              </a:rPr>
              <a:t>Input Layer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E8EE64D-310A-8CE3-9071-25A0C9807FC9}"/>
              </a:ext>
            </a:extLst>
          </p:cNvPr>
          <p:cNvSpPr txBox="1"/>
          <p:nvPr/>
        </p:nvSpPr>
        <p:spPr>
          <a:xfrm>
            <a:off x="6247841" y="1894296"/>
            <a:ext cx="141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ED7D31"/>
                </a:highlight>
              </a:rPr>
              <a:t>Output Layer</a:t>
            </a:r>
            <a:endParaRPr lang="zh-TW" altLang="en-US" dirty="0">
              <a:highlight>
                <a:srgbClr val="ED7D3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0983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B4DBDC-6D6B-2F62-1466-431ECDD1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D13B69BD-DBE0-2B21-CAD1-77E700E03C41}"/>
              </a:ext>
            </a:extLst>
          </p:cNvPr>
          <p:cNvSpPr/>
          <p:nvPr/>
        </p:nvSpPr>
        <p:spPr>
          <a:xfrm>
            <a:off x="878186" y="5069940"/>
            <a:ext cx="3041965" cy="353086"/>
          </a:xfrm>
          <a:custGeom>
            <a:avLst/>
            <a:gdLst>
              <a:gd name="connsiteX0" fmla="*/ 0 w 3041965"/>
              <a:gd name="connsiteY0" fmla="*/ 0 h 353086"/>
              <a:gd name="connsiteX1" fmla="*/ 162963 w 3041965"/>
              <a:gd name="connsiteY1" fmla="*/ 208230 h 353086"/>
              <a:gd name="connsiteX2" fmla="*/ 706171 w 3041965"/>
              <a:gd name="connsiteY2" fmla="*/ 36214 h 353086"/>
              <a:gd name="connsiteX3" fmla="*/ 769545 w 3041965"/>
              <a:gd name="connsiteY3" fmla="*/ 72428 h 353086"/>
              <a:gd name="connsiteX4" fmla="*/ 896293 w 3041965"/>
              <a:gd name="connsiteY4" fmla="*/ 235391 h 353086"/>
              <a:gd name="connsiteX5" fmla="*/ 1023042 w 3041965"/>
              <a:gd name="connsiteY5" fmla="*/ 199177 h 353086"/>
              <a:gd name="connsiteX6" fmla="*/ 1258432 w 3041965"/>
              <a:gd name="connsiteY6" fmla="*/ 18107 h 353086"/>
              <a:gd name="connsiteX7" fmla="*/ 1339913 w 3041965"/>
              <a:gd name="connsiteY7" fmla="*/ 27161 h 353086"/>
              <a:gd name="connsiteX8" fmla="*/ 1430448 w 3041965"/>
              <a:gd name="connsiteY8" fmla="*/ 190123 h 353086"/>
              <a:gd name="connsiteX9" fmla="*/ 1602464 w 3041965"/>
              <a:gd name="connsiteY9" fmla="*/ 280658 h 353086"/>
              <a:gd name="connsiteX10" fmla="*/ 1783533 w 3041965"/>
              <a:gd name="connsiteY10" fmla="*/ 217284 h 353086"/>
              <a:gd name="connsiteX11" fmla="*/ 1874068 w 3041965"/>
              <a:gd name="connsiteY11" fmla="*/ 162963 h 353086"/>
              <a:gd name="connsiteX12" fmla="*/ 2109458 w 3041965"/>
              <a:gd name="connsiteY12" fmla="*/ 353086 h 353086"/>
              <a:gd name="connsiteX13" fmla="*/ 2281474 w 3041965"/>
              <a:gd name="connsiteY13" fmla="*/ 334979 h 353086"/>
              <a:gd name="connsiteX14" fmla="*/ 2399169 w 3041965"/>
              <a:gd name="connsiteY14" fmla="*/ 235391 h 353086"/>
              <a:gd name="connsiteX15" fmla="*/ 2426329 w 3041965"/>
              <a:gd name="connsiteY15" fmla="*/ 217284 h 353086"/>
              <a:gd name="connsiteX16" fmla="*/ 2661719 w 3041965"/>
              <a:gd name="connsiteY16" fmla="*/ 280658 h 353086"/>
              <a:gd name="connsiteX17" fmla="*/ 2815628 w 3041965"/>
              <a:gd name="connsiteY17" fmla="*/ 190123 h 353086"/>
              <a:gd name="connsiteX18" fmla="*/ 3041965 w 3041965"/>
              <a:gd name="connsiteY18" fmla="*/ 108642 h 35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5" h="353086">
                <a:moveTo>
                  <a:pt x="0" y="0"/>
                </a:moveTo>
                <a:cubicBezTo>
                  <a:pt x="54321" y="69410"/>
                  <a:pt x="77548" y="186488"/>
                  <a:pt x="162963" y="208230"/>
                </a:cubicBezTo>
                <a:cubicBezTo>
                  <a:pt x="276477" y="237124"/>
                  <a:pt x="586857" y="88090"/>
                  <a:pt x="706171" y="36214"/>
                </a:cubicBezTo>
                <a:cubicBezTo>
                  <a:pt x="727296" y="48285"/>
                  <a:pt x="752746" y="54828"/>
                  <a:pt x="769545" y="72428"/>
                </a:cubicBezTo>
                <a:cubicBezTo>
                  <a:pt x="817061" y="122207"/>
                  <a:pt x="834741" y="204615"/>
                  <a:pt x="896293" y="235391"/>
                </a:cubicBezTo>
                <a:cubicBezTo>
                  <a:pt x="935594" y="255042"/>
                  <a:pt x="980792" y="211248"/>
                  <a:pt x="1023042" y="199177"/>
                </a:cubicBezTo>
                <a:cubicBezTo>
                  <a:pt x="1101505" y="138820"/>
                  <a:pt x="1171433" y="65335"/>
                  <a:pt x="1258432" y="18107"/>
                </a:cubicBezTo>
                <a:cubicBezTo>
                  <a:pt x="1282449" y="5069"/>
                  <a:pt x="1320590" y="7838"/>
                  <a:pt x="1339913" y="27161"/>
                </a:cubicBezTo>
                <a:cubicBezTo>
                  <a:pt x="1383853" y="71101"/>
                  <a:pt x="1385744" y="146960"/>
                  <a:pt x="1430448" y="190123"/>
                </a:cubicBezTo>
                <a:cubicBezTo>
                  <a:pt x="1477062" y="235130"/>
                  <a:pt x="1545125" y="250480"/>
                  <a:pt x="1602464" y="280658"/>
                </a:cubicBezTo>
                <a:cubicBezTo>
                  <a:pt x="1662820" y="259533"/>
                  <a:pt x="1724859" y="242710"/>
                  <a:pt x="1783533" y="217284"/>
                </a:cubicBezTo>
                <a:cubicBezTo>
                  <a:pt x="1815825" y="203291"/>
                  <a:pt x="1841582" y="149427"/>
                  <a:pt x="1874068" y="162963"/>
                </a:cubicBezTo>
                <a:cubicBezTo>
                  <a:pt x="1967170" y="201755"/>
                  <a:pt x="2109458" y="353086"/>
                  <a:pt x="2109458" y="353086"/>
                </a:cubicBezTo>
                <a:cubicBezTo>
                  <a:pt x="2166797" y="347050"/>
                  <a:pt x="2228058" y="356679"/>
                  <a:pt x="2281474" y="334979"/>
                </a:cubicBezTo>
                <a:cubicBezTo>
                  <a:pt x="2329087" y="315636"/>
                  <a:pt x="2359283" y="267798"/>
                  <a:pt x="2399169" y="235391"/>
                </a:cubicBezTo>
                <a:cubicBezTo>
                  <a:pt x="2407614" y="228530"/>
                  <a:pt x="2417276" y="223320"/>
                  <a:pt x="2426329" y="217284"/>
                </a:cubicBezTo>
                <a:cubicBezTo>
                  <a:pt x="2505470" y="273813"/>
                  <a:pt x="2533066" y="309248"/>
                  <a:pt x="2661719" y="280658"/>
                </a:cubicBezTo>
                <a:cubicBezTo>
                  <a:pt x="2719822" y="267746"/>
                  <a:pt x="2761837" y="215603"/>
                  <a:pt x="2815628" y="190123"/>
                </a:cubicBezTo>
                <a:cubicBezTo>
                  <a:pt x="2933732" y="134179"/>
                  <a:pt x="2955306" y="130308"/>
                  <a:pt x="3041965" y="108642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51C67B0F-3CCF-925E-D9C2-1A618B8A0D5E}"/>
              </a:ext>
            </a:extLst>
          </p:cNvPr>
          <p:cNvSpPr/>
          <p:nvPr/>
        </p:nvSpPr>
        <p:spPr>
          <a:xfrm>
            <a:off x="878187" y="3662984"/>
            <a:ext cx="3041964" cy="353086"/>
          </a:xfrm>
          <a:custGeom>
            <a:avLst/>
            <a:gdLst>
              <a:gd name="connsiteX0" fmla="*/ 0 w 3041964"/>
              <a:gd name="connsiteY0" fmla="*/ 154280 h 201134"/>
              <a:gd name="connsiteX1" fmla="*/ 344032 w 3041964"/>
              <a:gd name="connsiteY1" fmla="*/ 63745 h 201134"/>
              <a:gd name="connsiteX2" fmla="*/ 525101 w 3041964"/>
              <a:gd name="connsiteY2" fmla="*/ 163334 h 201134"/>
              <a:gd name="connsiteX3" fmla="*/ 932507 w 3041964"/>
              <a:gd name="connsiteY3" fmla="*/ 45638 h 201134"/>
              <a:gd name="connsiteX4" fmla="*/ 1004935 w 3041964"/>
              <a:gd name="connsiteY4" fmla="*/ 27532 h 201134"/>
              <a:gd name="connsiteX5" fmla="*/ 1068309 w 3041964"/>
              <a:gd name="connsiteY5" fmla="*/ 81852 h 201134"/>
              <a:gd name="connsiteX6" fmla="*/ 1294646 w 3041964"/>
              <a:gd name="connsiteY6" fmla="*/ 18478 h 201134"/>
              <a:gd name="connsiteX7" fmla="*/ 1394234 w 3041964"/>
              <a:gd name="connsiteY7" fmla="*/ 9425 h 201134"/>
              <a:gd name="connsiteX8" fmla="*/ 1548143 w 3041964"/>
              <a:gd name="connsiteY8" fmla="*/ 90906 h 201134"/>
              <a:gd name="connsiteX9" fmla="*/ 1665838 w 3041964"/>
              <a:gd name="connsiteY9" fmla="*/ 99959 h 201134"/>
              <a:gd name="connsiteX10" fmla="*/ 1865014 w 3041964"/>
              <a:gd name="connsiteY10" fmla="*/ 54692 h 201134"/>
              <a:gd name="connsiteX11" fmla="*/ 2027976 w 3041964"/>
              <a:gd name="connsiteY11" fmla="*/ 371 h 201134"/>
              <a:gd name="connsiteX12" fmla="*/ 2055137 w 3041964"/>
              <a:gd name="connsiteY12" fmla="*/ 9425 h 201134"/>
              <a:gd name="connsiteX13" fmla="*/ 2172832 w 3041964"/>
              <a:gd name="connsiteY13" fmla="*/ 127120 h 201134"/>
              <a:gd name="connsiteX14" fmla="*/ 2435382 w 3041964"/>
              <a:gd name="connsiteY14" fmla="*/ 118066 h 201134"/>
              <a:gd name="connsiteX15" fmla="*/ 2616451 w 3041964"/>
              <a:gd name="connsiteY15" fmla="*/ 81852 h 201134"/>
              <a:gd name="connsiteX16" fmla="*/ 2797521 w 3041964"/>
              <a:gd name="connsiteY16" fmla="*/ 118066 h 201134"/>
              <a:gd name="connsiteX17" fmla="*/ 3023857 w 3041964"/>
              <a:gd name="connsiteY17" fmla="*/ 199547 h 201134"/>
              <a:gd name="connsiteX18" fmla="*/ 3041964 w 3041964"/>
              <a:gd name="connsiteY18" fmla="*/ 172387 h 2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4" h="201134">
                <a:moveTo>
                  <a:pt x="0" y="154280"/>
                </a:moveTo>
                <a:cubicBezTo>
                  <a:pt x="114677" y="124102"/>
                  <a:pt x="225468" y="61701"/>
                  <a:pt x="344032" y="63745"/>
                </a:cubicBezTo>
                <a:cubicBezTo>
                  <a:pt x="412905" y="64933"/>
                  <a:pt x="456250" y="165452"/>
                  <a:pt x="525101" y="163334"/>
                </a:cubicBezTo>
                <a:cubicBezTo>
                  <a:pt x="666389" y="158987"/>
                  <a:pt x="796494" y="84132"/>
                  <a:pt x="932507" y="45638"/>
                </a:cubicBezTo>
                <a:cubicBezTo>
                  <a:pt x="956452" y="38861"/>
                  <a:pt x="980792" y="33567"/>
                  <a:pt x="1004935" y="27532"/>
                </a:cubicBezTo>
                <a:cubicBezTo>
                  <a:pt x="1026060" y="45639"/>
                  <a:pt x="1040500" y="82721"/>
                  <a:pt x="1068309" y="81852"/>
                </a:cubicBezTo>
                <a:cubicBezTo>
                  <a:pt x="1146618" y="79405"/>
                  <a:pt x="1218164" y="35474"/>
                  <a:pt x="1294646" y="18478"/>
                </a:cubicBezTo>
                <a:cubicBezTo>
                  <a:pt x="1327185" y="11247"/>
                  <a:pt x="1361038" y="12443"/>
                  <a:pt x="1394234" y="9425"/>
                </a:cubicBezTo>
                <a:cubicBezTo>
                  <a:pt x="1443914" y="42545"/>
                  <a:pt x="1487359" y="75710"/>
                  <a:pt x="1548143" y="90906"/>
                </a:cubicBezTo>
                <a:cubicBezTo>
                  <a:pt x="1586316" y="100449"/>
                  <a:pt x="1626606" y="96941"/>
                  <a:pt x="1665838" y="99959"/>
                </a:cubicBezTo>
                <a:cubicBezTo>
                  <a:pt x="1732230" y="84870"/>
                  <a:pt x="1799366" y="72745"/>
                  <a:pt x="1865014" y="54692"/>
                </a:cubicBezTo>
                <a:cubicBezTo>
                  <a:pt x="1920223" y="39509"/>
                  <a:pt x="1972274" y="13633"/>
                  <a:pt x="2027976" y="371"/>
                </a:cubicBezTo>
                <a:cubicBezTo>
                  <a:pt x="2037260" y="-1839"/>
                  <a:pt x="2046083" y="6407"/>
                  <a:pt x="2055137" y="9425"/>
                </a:cubicBezTo>
                <a:cubicBezTo>
                  <a:pt x="2094369" y="48657"/>
                  <a:pt x="2123207" y="102308"/>
                  <a:pt x="2172832" y="127120"/>
                </a:cubicBezTo>
                <a:cubicBezTo>
                  <a:pt x="2330731" y="206069"/>
                  <a:pt x="2316832" y="149680"/>
                  <a:pt x="2435382" y="118066"/>
                </a:cubicBezTo>
                <a:cubicBezTo>
                  <a:pt x="2494855" y="102206"/>
                  <a:pt x="2556095" y="93923"/>
                  <a:pt x="2616451" y="81852"/>
                </a:cubicBezTo>
                <a:cubicBezTo>
                  <a:pt x="2676808" y="93923"/>
                  <a:pt x="2738971" y="99077"/>
                  <a:pt x="2797521" y="118066"/>
                </a:cubicBezTo>
                <a:cubicBezTo>
                  <a:pt x="2836630" y="130750"/>
                  <a:pt x="2953876" y="213543"/>
                  <a:pt x="3023857" y="199547"/>
                </a:cubicBezTo>
                <a:cubicBezTo>
                  <a:pt x="3034527" y="197413"/>
                  <a:pt x="3035928" y="181440"/>
                  <a:pt x="3041964" y="172387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7A6C0FC-BC58-AC2D-AD9B-4837DDAF6CA8}"/>
              </a:ext>
            </a:extLst>
          </p:cNvPr>
          <p:cNvSpPr/>
          <p:nvPr/>
        </p:nvSpPr>
        <p:spPr>
          <a:xfrm>
            <a:off x="869133" y="2243479"/>
            <a:ext cx="3096285" cy="428127"/>
          </a:xfrm>
          <a:custGeom>
            <a:avLst/>
            <a:gdLst>
              <a:gd name="connsiteX0" fmla="*/ 0 w 3096285"/>
              <a:gd name="connsiteY0" fmla="*/ 155689 h 428127"/>
              <a:gd name="connsiteX1" fmla="*/ 162962 w 3096285"/>
              <a:gd name="connsiteY1" fmla="*/ 65155 h 428127"/>
              <a:gd name="connsiteX2" fmla="*/ 253497 w 3096285"/>
              <a:gd name="connsiteY2" fmla="*/ 237171 h 428127"/>
              <a:gd name="connsiteX3" fmla="*/ 298764 w 3096285"/>
              <a:gd name="connsiteY3" fmla="*/ 246224 h 428127"/>
              <a:gd name="connsiteX4" fmla="*/ 651849 w 3096285"/>
              <a:gd name="connsiteY4" fmla="*/ 28941 h 428127"/>
              <a:gd name="connsiteX5" fmla="*/ 706170 w 3096285"/>
              <a:gd name="connsiteY5" fmla="*/ 92315 h 428127"/>
              <a:gd name="connsiteX6" fmla="*/ 878186 w 3096285"/>
              <a:gd name="connsiteY6" fmla="*/ 128529 h 428127"/>
              <a:gd name="connsiteX7" fmla="*/ 923453 w 3096285"/>
              <a:gd name="connsiteY7" fmla="*/ 164743 h 428127"/>
              <a:gd name="connsiteX8" fmla="*/ 1258431 w 3096285"/>
              <a:gd name="connsiteY8" fmla="*/ 74208 h 428127"/>
              <a:gd name="connsiteX9" fmla="*/ 1602463 w 3096285"/>
              <a:gd name="connsiteY9" fmla="*/ 155689 h 428127"/>
              <a:gd name="connsiteX10" fmla="*/ 1828800 w 3096285"/>
              <a:gd name="connsiteY10" fmla="*/ 83262 h 428127"/>
              <a:gd name="connsiteX11" fmla="*/ 1973655 w 3096285"/>
              <a:gd name="connsiteY11" fmla="*/ 37994 h 428127"/>
              <a:gd name="connsiteX12" fmla="*/ 2227152 w 3096285"/>
              <a:gd name="connsiteY12" fmla="*/ 219064 h 428127"/>
              <a:gd name="connsiteX13" fmla="*/ 2399168 w 3096285"/>
              <a:gd name="connsiteY13" fmla="*/ 282438 h 428127"/>
              <a:gd name="connsiteX14" fmla="*/ 2444435 w 3096285"/>
              <a:gd name="connsiteY14" fmla="*/ 255277 h 428127"/>
              <a:gd name="connsiteX15" fmla="*/ 2507810 w 3096285"/>
              <a:gd name="connsiteY15" fmla="*/ 200957 h 428127"/>
              <a:gd name="connsiteX16" fmla="*/ 2616451 w 3096285"/>
              <a:gd name="connsiteY16" fmla="*/ 182850 h 428127"/>
              <a:gd name="connsiteX17" fmla="*/ 3078178 w 3096285"/>
              <a:gd name="connsiteY17" fmla="*/ 327705 h 428127"/>
              <a:gd name="connsiteX18" fmla="*/ 3096285 w 3096285"/>
              <a:gd name="connsiteY18" fmla="*/ 309598 h 42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96285" h="428127">
                <a:moveTo>
                  <a:pt x="0" y="155689"/>
                </a:moveTo>
                <a:cubicBezTo>
                  <a:pt x="22257" y="136612"/>
                  <a:pt x="123475" y="36950"/>
                  <a:pt x="162962" y="65155"/>
                </a:cubicBezTo>
                <a:cubicBezTo>
                  <a:pt x="215688" y="102817"/>
                  <a:pt x="214620" y="185335"/>
                  <a:pt x="253497" y="237171"/>
                </a:cubicBezTo>
                <a:cubicBezTo>
                  <a:pt x="262730" y="249481"/>
                  <a:pt x="283675" y="243206"/>
                  <a:pt x="298764" y="246224"/>
                </a:cubicBezTo>
                <a:cubicBezTo>
                  <a:pt x="365216" y="197259"/>
                  <a:pt x="558563" y="39705"/>
                  <a:pt x="651849" y="28941"/>
                </a:cubicBezTo>
                <a:cubicBezTo>
                  <a:pt x="679489" y="25752"/>
                  <a:pt x="688063" y="71190"/>
                  <a:pt x="706170" y="92315"/>
                </a:cubicBezTo>
                <a:cubicBezTo>
                  <a:pt x="883328" y="-43961"/>
                  <a:pt x="782981" y="-27262"/>
                  <a:pt x="878186" y="128529"/>
                </a:cubicBezTo>
                <a:cubicBezTo>
                  <a:pt x="888262" y="145017"/>
                  <a:pt x="908364" y="152672"/>
                  <a:pt x="923453" y="164743"/>
                </a:cubicBezTo>
                <a:cubicBezTo>
                  <a:pt x="1007839" y="136614"/>
                  <a:pt x="1193886" y="71134"/>
                  <a:pt x="1258431" y="74208"/>
                </a:cubicBezTo>
                <a:cubicBezTo>
                  <a:pt x="1376147" y="79813"/>
                  <a:pt x="1487786" y="128529"/>
                  <a:pt x="1602463" y="155689"/>
                </a:cubicBezTo>
                <a:cubicBezTo>
                  <a:pt x="1753874" y="323924"/>
                  <a:pt x="1618823" y="234183"/>
                  <a:pt x="1828800" y="83262"/>
                </a:cubicBezTo>
                <a:cubicBezTo>
                  <a:pt x="1869878" y="53737"/>
                  <a:pt x="1925370" y="53083"/>
                  <a:pt x="1973655" y="37994"/>
                </a:cubicBezTo>
                <a:cubicBezTo>
                  <a:pt x="2238362" y="134252"/>
                  <a:pt x="1850244" y="-21738"/>
                  <a:pt x="2227152" y="219064"/>
                </a:cubicBezTo>
                <a:cubicBezTo>
                  <a:pt x="2278646" y="251963"/>
                  <a:pt x="2341829" y="261313"/>
                  <a:pt x="2399168" y="282438"/>
                </a:cubicBezTo>
                <a:cubicBezTo>
                  <a:pt x="2414257" y="273384"/>
                  <a:pt x="2430358" y="265835"/>
                  <a:pt x="2444435" y="255277"/>
                </a:cubicBezTo>
                <a:cubicBezTo>
                  <a:pt x="2466693" y="238583"/>
                  <a:pt x="2482167" y="211754"/>
                  <a:pt x="2507810" y="200957"/>
                </a:cubicBezTo>
                <a:cubicBezTo>
                  <a:pt x="2541646" y="186710"/>
                  <a:pt x="2580237" y="188886"/>
                  <a:pt x="2616451" y="182850"/>
                </a:cubicBezTo>
                <a:cubicBezTo>
                  <a:pt x="3107969" y="428608"/>
                  <a:pt x="2934029" y="513040"/>
                  <a:pt x="3078178" y="327705"/>
                </a:cubicBezTo>
                <a:cubicBezTo>
                  <a:pt x="3083418" y="320967"/>
                  <a:pt x="3090249" y="315634"/>
                  <a:pt x="3096285" y="309598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4AC74B02-0F14-E52A-8AC9-299C73076D4E}"/>
              </a:ext>
            </a:extLst>
          </p:cNvPr>
          <p:cNvSpPr/>
          <p:nvPr/>
        </p:nvSpPr>
        <p:spPr>
          <a:xfrm>
            <a:off x="8644714" y="5140455"/>
            <a:ext cx="3041965" cy="353086"/>
          </a:xfrm>
          <a:custGeom>
            <a:avLst/>
            <a:gdLst>
              <a:gd name="connsiteX0" fmla="*/ 0 w 3041965"/>
              <a:gd name="connsiteY0" fmla="*/ 0 h 353086"/>
              <a:gd name="connsiteX1" fmla="*/ 162963 w 3041965"/>
              <a:gd name="connsiteY1" fmla="*/ 208230 h 353086"/>
              <a:gd name="connsiteX2" fmla="*/ 706171 w 3041965"/>
              <a:gd name="connsiteY2" fmla="*/ 36214 h 353086"/>
              <a:gd name="connsiteX3" fmla="*/ 769545 w 3041965"/>
              <a:gd name="connsiteY3" fmla="*/ 72428 h 353086"/>
              <a:gd name="connsiteX4" fmla="*/ 896293 w 3041965"/>
              <a:gd name="connsiteY4" fmla="*/ 235391 h 353086"/>
              <a:gd name="connsiteX5" fmla="*/ 1023042 w 3041965"/>
              <a:gd name="connsiteY5" fmla="*/ 199177 h 353086"/>
              <a:gd name="connsiteX6" fmla="*/ 1258432 w 3041965"/>
              <a:gd name="connsiteY6" fmla="*/ 18107 h 353086"/>
              <a:gd name="connsiteX7" fmla="*/ 1339913 w 3041965"/>
              <a:gd name="connsiteY7" fmla="*/ 27161 h 353086"/>
              <a:gd name="connsiteX8" fmla="*/ 1430448 w 3041965"/>
              <a:gd name="connsiteY8" fmla="*/ 190123 h 353086"/>
              <a:gd name="connsiteX9" fmla="*/ 1602464 w 3041965"/>
              <a:gd name="connsiteY9" fmla="*/ 280658 h 353086"/>
              <a:gd name="connsiteX10" fmla="*/ 1783533 w 3041965"/>
              <a:gd name="connsiteY10" fmla="*/ 217284 h 353086"/>
              <a:gd name="connsiteX11" fmla="*/ 1874068 w 3041965"/>
              <a:gd name="connsiteY11" fmla="*/ 162963 h 353086"/>
              <a:gd name="connsiteX12" fmla="*/ 2109458 w 3041965"/>
              <a:gd name="connsiteY12" fmla="*/ 353086 h 353086"/>
              <a:gd name="connsiteX13" fmla="*/ 2281474 w 3041965"/>
              <a:gd name="connsiteY13" fmla="*/ 334979 h 353086"/>
              <a:gd name="connsiteX14" fmla="*/ 2399169 w 3041965"/>
              <a:gd name="connsiteY14" fmla="*/ 235391 h 353086"/>
              <a:gd name="connsiteX15" fmla="*/ 2426329 w 3041965"/>
              <a:gd name="connsiteY15" fmla="*/ 217284 h 353086"/>
              <a:gd name="connsiteX16" fmla="*/ 2661719 w 3041965"/>
              <a:gd name="connsiteY16" fmla="*/ 280658 h 353086"/>
              <a:gd name="connsiteX17" fmla="*/ 2815628 w 3041965"/>
              <a:gd name="connsiteY17" fmla="*/ 190123 h 353086"/>
              <a:gd name="connsiteX18" fmla="*/ 3041965 w 3041965"/>
              <a:gd name="connsiteY18" fmla="*/ 108642 h 35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5" h="353086">
                <a:moveTo>
                  <a:pt x="0" y="0"/>
                </a:moveTo>
                <a:cubicBezTo>
                  <a:pt x="54321" y="69410"/>
                  <a:pt x="77548" y="186488"/>
                  <a:pt x="162963" y="208230"/>
                </a:cubicBezTo>
                <a:cubicBezTo>
                  <a:pt x="276477" y="237124"/>
                  <a:pt x="586857" y="88090"/>
                  <a:pt x="706171" y="36214"/>
                </a:cubicBezTo>
                <a:cubicBezTo>
                  <a:pt x="727296" y="48285"/>
                  <a:pt x="752746" y="54828"/>
                  <a:pt x="769545" y="72428"/>
                </a:cubicBezTo>
                <a:cubicBezTo>
                  <a:pt x="817061" y="122207"/>
                  <a:pt x="834741" y="204615"/>
                  <a:pt x="896293" y="235391"/>
                </a:cubicBezTo>
                <a:cubicBezTo>
                  <a:pt x="935594" y="255042"/>
                  <a:pt x="980792" y="211248"/>
                  <a:pt x="1023042" y="199177"/>
                </a:cubicBezTo>
                <a:cubicBezTo>
                  <a:pt x="1101505" y="138820"/>
                  <a:pt x="1171433" y="65335"/>
                  <a:pt x="1258432" y="18107"/>
                </a:cubicBezTo>
                <a:cubicBezTo>
                  <a:pt x="1282449" y="5069"/>
                  <a:pt x="1320590" y="7838"/>
                  <a:pt x="1339913" y="27161"/>
                </a:cubicBezTo>
                <a:cubicBezTo>
                  <a:pt x="1383853" y="71101"/>
                  <a:pt x="1385744" y="146960"/>
                  <a:pt x="1430448" y="190123"/>
                </a:cubicBezTo>
                <a:cubicBezTo>
                  <a:pt x="1477062" y="235130"/>
                  <a:pt x="1545125" y="250480"/>
                  <a:pt x="1602464" y="280658"/>
                </a:cubicBezTo>
                <a:cubicBezTo>
                  <a:pt x="1662820" y="259533"/>
                  <a:pt x="1724859" y="242710"/>
                  <a:pt x="1783533" y="217284"/>
                </a:cubicBezTo>
                <a:cubicBezTo>
                  <a:pt x="1815825" y="203291"/>
                  <a:pt x="1841582" y="149427"/>
                  <a:pt x="1874068" y="162963"/>
                </a:cubicBezTo>
                <a:cubicBezTo>
                  <a:pt x="1967170" y="201755"/>
                  <a:pt x="2109458" y="353086"/>
                  <a:pt x="2109458" y="353086"/>
                </a:cubicBezTo>
                <a:cubicBezTo>
                  <a:pt x="2166797" y="347050"/>
                  <a:pt x="2228058" y="356679"/>
                  <a:pt x="2281474" y="334979"/>
                </a:cubicBezTo>
                <a:cubicBezTo>
                  <a:pt x="2329087" y="315636"/>
                  <a:pt x="2359283" y="267798"/>
                  <a:pt x="2399169" y="235391"/>
                </a:cubicBezTo>
                <a:cubicBezTo>
                  <a:pt x="2407614" y="228530"/>
                  <a:pt x="2417276" y="223320"/>
                  <a:pt x="2426329" y="217284"/>
                </a:cubicBezTo>
                <a:cubicBezTo>
                  <a:pt x="2505470" y="273813"/>
                  <a:pt x="2533066" y="309248"/>
                  <a:pt x="2661719" y="280658"/>
                </a:cubicBezTo>
                <a:cubicBezTo>
                  <a:pt x="2719822" y="267746"/>
                  <a:pt x="2761837" y="215603"/>
                  <a:pt x="2815628" y="190123"/>
                </a:cubicBezTo>
                <a:cubicBezTo>
                  <a:pt x="2933732" y="134179"/>
                  <a:pt x="2955306" y="130308"/>
                  <a:pt x="3041965" y="108642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DA10A0A4-2C05-549B-FA4C-9E43B6B1F541}"/>
              </a:ext>
            </a:extLst>
          </p:cNvPr>
          <p:cNvSpPr/>
          <p:nvPr/>
        </p:nvSpPr>
        <p:spPr>
          <a:xfrm>
            <a:off x="8644715" y="3615800"/>
            <a:ext cx="3041964" cy="353086"/>
          </a:xfrm>
          <a:custGeom>
            <a:avLst/>
            <a:gdLst>
              <a:gd name="connsiteX0" fmla="*/ 0 w 3041964"/>
              <a:gd name="connsiteY0" fmla="*/ 154280 h 201134"/>
              <a:gd name="connsiteX1" fmla="*/ 344032 w 3041964"/>
              <a:gd name="connsiteY1" fmla="*/ 63745 h 201134"/>
              <a:gd name="connsiteX2" fmla="*/ 525101 w 3041964"/>
              <a:gd name="connsiteY2" fmla="*/ 163334 h 201134"/>
              <a:gd name="connsiteX3" fmla="*/ 932507 w 3041964"/>
              <a:gd name="connsiteY3" fmla="*/ 45638 h 201134"/>
              <a:gd name="connsiteX4" fmla="*/ 1004935 w 3041964"/>
              <a:gd name="connsiteY4" fmla="*/ 27532 h 201134"/>
              <a:gd name="connsiteX5" fmla="*/ 1068309 w 3041964"/>
              <a:gd name="connsiteY5" fmla="*/ 81852 h 201134"/>
              <a:gd name="connsiteX6" fmla="*/ 1294646 w 3041964"/>
              <a:gd name="connsiteY6" fmla="*/ 18478 h 201134"/>
              <a:gd name="connsiteX7" fmla="*/ 1394234 w 3041964"/>
              <a:gd name="connsiteY7" fmla="*/ 9425 h 201134"/>
              <a:gd name="connsiteX8" fmla="*/ 1548143 w 3041964"/>
              <a:gd name="connsiteY8" fmla="*/ 90906 h 201134"/>
              <a:gd name="connsiteX9" fmla="*/ 1665838 w 3041964"/>
              <a:gd name="connsiteY9" fmla="*/ 99959 h 201134"/>
              <a:gd name="connsiteX10" fmla="*/ 1865014 w 3041964"/>
              <a:gd name="connsiteY10" fmla="*/ 54692 h 201134"/>
              <a:gd name="connsiteX11" fmla="*/ 2027976 w 3041964"/>
              <a:gd name="connsiteY11" fmla="*/ 371 h 201134"/>
              <a:gd name="connsiteX12" fmla="*/ 2055137 w 3041964"/>
              <a:gd name="connsiteY12" fmla="*/ 9425 h 201134"/>
              <a:gd name="connsiteX13" fmla="*/ 2172832 w 3041964"/>
              <a:gd name="connsiteY13" fmla="*/ 127120 h 201134"/>
              <a:gd name="connsiteX14" fmla="*/ 2435382 w 3041964"/>
              <a:gd name="connsiteY14" fmla="*/ 118066 h 201134"/>
              <a:gd name="connsiteX15" fmla="*/ 2616451 w 3041964"/>
              <a:gd name="connsiteY15" fmla="*/ 81852 h 201134"/>
              <a:gd name="connsiteX16" fmla="*/ 2797521 w 3041964"/>
              <a:gd name="connsiteY16" fmla="*/ 118066 h 201134"/>
              <a:gd name="connsiteX17" fmla="*/ 3023857 w 3041964"/>
              <a:gd name="connsiteY17" fmla="*/ 199547 h 201134"/>
              <a:gd name="connsiteX18" fmla="*/ 3041964 w 3041964"/>
              <a:gd name="connsiteY18" fmla="*/ 172387 h 2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4" h="201134">
                <a:moveTo>
                  <a:pt x="0" y="154280"/>
                </a:moveTo>
                <a:cubicBezTo>
                  <a:pt x="114677" y="124102"/>
                  <a:pt x="225468" y="61701"/>
                  <a:pt x="344032" y="63745"/>
                </a:cubicBezTo>
                <a:cubicBezTo>
                  <a:pt x="412905" y="64933"/>
                  <a:pt x="456250" y="165452"/>
                  <a:pt x="525101" y="163334"/>
                </a:cubicBezTo>
                <a:cubicBezTo>
                  <a:pt x="666389" y="158987"/>
                  <a:pt x="796494" y="84132"/>
                  <a:pt x="932507" y="45638"/>
                </a:cubicBezTo>
                <a:cubicBezTo>
                  <a:pt x="956452" y="38861"/>
                  <a:pt x="980792" y="33567"/>
                  <a:pt x="1004935" y="27532"/>
                </a:cubicBezTo>
                <a:cubicBezTo>
                  <a:pt x="1026060" y="45639"/>
                  <a:pt x="1040500" y="82721"/>
                  <a:pt x="1068309" y="81852"/>
                </a:cubicBezTo>
                <a:cubicBezTo>
                  <a:pt x="1146618" y="79405"/>
                  <a:pt x="1218164" y="35474"/>
                  <a:pt x="1294646" y="18478"/>
                </a:cubicBezTo>
                <a:cubicBezTo>
                  <a:pt x="1327185" y="11247"/>
                  <a:pt x="1361038" y="12443"/>
                  <a:pt x="1394234" y="9425"/>
                </a:cubicBezTo>
                <a:cubicBezTo>
                  <a:pt x="1443914" y="42545"/>
                  <a:pt x="1487359" y="75710"/>
                  <a:pt x="1548143" y="90906"/>
                </a:cubicBezTo>
                <a:cubicBezTo>
                  <a:pt x="1586316" y="100449"/>
                  <a:pt x="1626606" y="96941"/>
                  <a:pt x="1665838" y="99959"/>
                </a:cubicBezTo>
                <a:cubicBezTo>
                  <a:pt x="1732230" y="84870"/>
                  <a:pt x="1799366" y="72745"/>
                  <a:pt x="1865014" y="54692"/>
                </a:cubicBezTo>
                <a:cubicBezTo>
                  <a:pt x="1920223" y="39509"/>
                  <a:pt x="1972274" y="13633"/>
                  <a:pt x="2027976" y="371"/>
                </a:cubicBezTo>
                <a:cubicBezTo>
                  <a:pt x="2037260" y="-1839"/>
                  <a:pt x="2046083" y="6407"/>
                  <a:pt x="2055137" y="9425"/>
                </a:cubicBezTo>
                <a:cubicBezTo>
                  <a:pt x="2094369" y="48657"/>
                  <a:pt x="2123207" y="102308"/>
                  <a:pt x="2172832" y="127120"/>
                </a:cubicBezTo>
                <a:cubicBezTo>
                  <a:pt x="2330731" y="206069"/>
                  <a:pt x="2316832" y="149680"/>
                  <a:pt x="2435382" y="118066"/>
                </a:cubicBezTo>
                <a:cubicBezTo>
                  <a:pt x="2494855" y="102206"/>
                  <a:pt x="2556095" y="93923"/>
                  <a:pt x="2616451" y="81852"/>
                </a:cubicBezTo>
                <a:cubicBezTo>
                  <a:pt x="2676808" y="93923"/>
                  <a:pt x="2738971" y="99077"/>
                  <a:pt x="2797521" y="118066"/>
                </a:cubicBezTo>
                <a:cubicBezTo>
                  <a:pt x="2836630" y="130750"/>
                  <a:pt x="2953876" y="213543"/>
                  <a:pt x="3023857" y="199547"/>
                </a:cubicBezTo>
                <a:cubicBezTo>
                  <a:pt x="3034527" y="197413"/>
                  <a:pt x="3035928" y="181440"/>
                  <a:pt x="3041964" y="172387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手繪多邊形: 圖案 77">
            <a:extLst>
              <a:ext uri="{FF2B5EF4-FFF2-40B4-BE49-F238E27FC236}">
                <a16:creationId xmlns:a16="http://schemas.microsoft.com/office/drawing/2014/main" id="{2570C91F-61D7-E628-57F3-17F2EE3A0CC3}"/>
              </a:ext>
            </a:extLst>
          </p:cNvPr>
          <p:cNvSpPr/>
          <p:nvPr/>
        </p:nvSpPr>
        <p:spPr>
          <a:xfrm>
            <a:off x="8635661" y="2332094"/>
            <a:ext cx="3096285" cy="428127"/>
          </a:xfrm>
          <a:custGeom>
            <a:avLst/>
            <a:gdLst>
              <a:gd name="connsiteX0" fmla="*/ 0 w 3096285"/>
              <a:gd name="connsiteY0" fmla="*/ 155689 h 428127"/>
              <a:gd name="connsiteX1" fmla="*/ 162962 w 3096285"/>
              <a:gd name="connsiteY1" fmla="*/ 65155 h 428127"/>
              <a:gd name="connsiteX2" fmla="*/ 253497 w 3096285"/>
              <a:gd name="connsiteY2" fmla="*/ 237171 h 428127"/>
              <a:gd name="connsiteX3" fmla="*/ 298764 w 3096285"/>
              <a:gd name="connsiteY3" fmla="*/ 246224 h 428127"/>
              <a:gd name="connsiteX4" fmla="*/ 651849 w 3096285"/>
              <a:gd name="connsiteY4" fmla="*/ 28941 h 428127"/>
              <a:gd name="connsiteX5" fmla="*/ 706170 w 3096285"/>
              <a:gd name="connsiteY5" fmla="*/ 92315 h 428127"/>
              <a:gd name="connsiteX6" fmla="*/ 878186 w 3096285"/>
              <a:gd name="connsiteY6" fmla="*/ 128529 h 428127"/>
              <a:gd name="connsiteX7" fmla="*/ 923453 w 3096285"/>
              <a:gd name="connsiteY7" fmla="*/ 164743 h 428127"/>
              <a:gd name="connsiteX8" fmla="*/ 1258431 w 3096285"/>
              <a:gd name="connsiteY8" fmla="*/ 74208 h 428127"/>
              <a:gd name="connsiteX9" fmla="*/ 1602463 w 3096285"/>
              <a:gd name="connsiteY9" fmla="*/ 155689 h 428127"/>
              <a:gd name="connsiteX10" fmla="*/ 1828800 w 3096285"/>
              <a:gd name="connsiteY10" fmla="*/ 83262 h 428127"/>
              <a:gd name="connsiteX11" fmla="*/ 1973655 w 3096285"/>
              <a:gd name="connsiteY11" fmla="*/ 37994 h 428127"/>
              <a:gd name="connsiteX12" fmla="*/ 2227152 w 3096285"/>
              <a:gd name="connsiteY12" fmla="*/ 219064 h 428127"/>
              <a:gd name="connsiteX13" fmla="*/ 2399168 w 3096285"/>
              <a:gd name="connsiteY13" fmla="*/ 282438 h 428127"/>
              <a:gd name="connsiteX14" fmla="*/ 2444435 w 3096285"/>
              <a:gd name="connsiteY14" fmla="*/ 255277 h 428127"/>
              <a:gd name="connsiteX15" fmla="*/ 2507810 w 3096285"/>
              <a:gd name="connsiteY15" fmla="*/ 200957 h 428127"/>
              <a:gd name="connsiteX16" fmla="*/ 2616451 w 3096285"/>
              <a:gd name="connsiteY16" fmla="*/ 182850 h 428127"/>
              <a:gd name="connsiteX17" fmla="*/ 3078178 w 3096285"/>
              <a:gd name="connsiteY17" fmla="*/ 327705 h 428127"/>
              <a:gd name="connsiteX18" fmla="*/ 3096285 w 3096285"/>
              <a:gd name="connsiteY18" fmla="*/ 309598 h 42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96285" h="428127">
                <a:moveTo>
                  <a:pt x="0" y="155689"/>
                </a:moveTo>
                <a:cubicBezTo>
                  <a:pt x="22257" y="136612"/>
                  <a:pt x="123475" y="36950"/>
                  <a:pt x="162962" y="65155"/>
                </a:cubicBezTo>
                <a:cubicBezTo>
                  <a:pt x="215688" y="102817"/>
                  <a:pt x="214620" y="185335"/>
                  <a:pt x="253497" y="237171"/>
                </a:cubicBezTo>
                <a:cubicBezTo>
                  <a:pt x="262730" y="249481"/>
                  <a:pt x="283675" y="243206"/>
                  <a:pt x="298764" y="246224"/>
                </a:cubicBezTo>
                <a:cubicBezTo>
                  <a:pt x="365216" y="197259"/>
                  <a:pt x="558563" y="39705"/>
                  <a:pt x="651849" y="28941"/>
                </a:cubicBezTo>
                <a:cubicBezTo>
                  <a:pt x="679489" y="25752"/>
                  <a:pt x="688063" y="71190"/>
                  <a:pt x="706170" y="92315"/>
                </a:cubicBezTo>
                <a:cubicBezTo>
                  <a:pt x="883328" y="-43961"/>
                  <a:pt x="782981" y="-27262"/>
                  <a:pt x="878186" y="128529"/>
                </a:cubicBezTo>
                <a:cubicBezTo>
                  <a:pt x="888262" y="145017"/>
                  <a:pt x="908364" y="152672"/>
                  <a:pt x="923453" y="164743"/>
                </a:cubicBezTo>
                <a:cubicBezTo>
                  <a:pt x="1007839" y="136614"/>
                  <a:pt x="1193886" y="71134"/>
                  <a:pt x="1258431" y="74208"/>
                </a:cubicBezTo>
                <a:cubicBezTo>
                  <a:pt x="1376147" y="79813"/>
                  <a:pt x="1487786" y="128529"/>
                  <a:pt x="1602463" y="155689"/>
                </a:cubicBezTo>
                <a:cubicBezTo>
                  <a:pt x="1753874" y="323924"/>
                  <a:pt x="1618823" y="234183"/>
                  <a:pt x="1828800" y="83262"/>
                </a:cubicBezTo>
                <a:cubicBezTo>
                  <a:pt x="1869878" y="53737"/>
                  <a:pt x="1925370" y="53083"/>
                  <a:pt x="1973655" y="37994"/>
                </a:cubicBezTo>
                <a:cubicBezTo>
                  <a:pt x="2238362" y="134252"/>
                  <a:pt x="1850244" y="-21738"/>
                  <a:pt x="2227152" y="219064"/>
                </a:cubicBezTo>
                <a:cubicBezTo>
                  <a:pt x="2278646" y="251963"/>
                  <a:pt x="2341829" y="261313"/>
                  <a:pt x="2399168" y="282438"/>
                </a:cubicBezTo>
                <a:cubicBezTo>
                  <a:pt x="2414257" y="273384"/>
                  <a:pt x="2430358" y="265835"/>
                  <a:pt x="2444435" y="255277"/>
                </a:cubicBezTo>
                <a:cubicBezTo>
                  <a:pt x="2466693" y="238583"/>
                  <a:pt x="2482167" y="211754"/>
                  <a:pt x="2507810" y="200957"/>
                </a:cubicBezTo>
                <a:cubicBezTo>
                  <a:pt x="2541646" y="186710"/>
                  <a:pt x="2580237" y="188886"/>
                  <a:pt x="2616451" y="182850"/>
                </a:cubicBezTo>
                <a:cubicBezTo>
                  <a:pt x="3107969" y="428608"/>
                  <a:pt x="2934029" y="513040"/>
                  <a:pt x="3078178" y="327705"/>
                </a:cubicBezTo>
                <a:cubicBezTo>
                  <a:pt x="3083418" y="320967"/>
                  <a:pt x="3090249" y="315634"/>
                  <a:pt x="3096285" y="309598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698E56C-D768-B699-F36C-6B7F394712B2}"/>
                  </a:ext>
                </a:extLst>
              </p:cNvPr>
              <p:cNvSpPr txBox="1"/>
              <p:nvPr/>
            </p:nvSpPr>
            <p:spPr>
              <a:xfrm>
                <a:off x="322955" y="1295340"/>
                <a:ext cx="33516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0" dirty="0">
                    <a:solidFill>
                      <a:schemeClr val="accent1"/>
                    </a:solidFill>
                  </a:rPr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698E56C-D768-B699-F36C-6B7F39471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55" y="1295340"/>
                <a:ext cx="3351687" cy="523220"/>
              </a:xfrm>
              <a:prstGeom prst="rect">
                <a:avLst/>
              </a:prstGeom>
              <a:blipFill>
                <a:blip r:embed="rId2"/>
                <a:stretch>
                  <a:fillRect l="-3818"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立方體 2">
            <a:extLst>
              <a:ext uri="{FF2B5EF4-FFF2-40B4-BE49-F238E27FC236}">
                <a16:creationId xmlns:a16="http://schemas.microsoft.com/office/drawing/2014/main" id="{FE8991A5-471F-3D2A-B5C6-6AD11D679F7C}"/>
              </a:ext>
            </a:extLst>
          </p:cNvPr>
          <p:cNvSpPr/>
          <p:nvPr/>
        </p:nvSpPr>
        <p:spPr>
          <a:xfrm>
            <a:off x="1073409" y="1907836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1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21" name="立方體 20">
            <a:extLst>
              <a:ext uri="{FF2B5EF4-FFF2-40B4-BE49-F238E27FC236}">
                <a16:creationId xmlns:a16="http://schemas.microsoft.com/office/drawing/2014/main" id="{0DE07560-2C15-9B40-B427-517C030B8D71}"/>
              </a:ext>
            </a:extLst>
          </p:cNvPr>
          <p:cNvSpPr/>
          <p:nvPr/>
        </p:nvSpPr>
        <p:spPr>
          <a:xfrm>
            <a:off x="2107601" y="1907836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2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22" name="立方體 21">
            <a:extLst>
              <a:ext uri="{FF2B5EF4-FFF2-40B4-BE49-F238E27FC236}">
                <a16:creationId xmlns:a16="http://schemas.microsoft.com/office/drawing/2014/main" id="{F8FFF6EB-E67B-D019-67E6-350ECB0E9CB3}"/>
              </a:ext>
            </a:extLst>
          </p:cNvPr>
          <p:cNvSpPr/>
          <p:nvPr/>
        </p:nvSpPr>
        <p:spPr>
          <a:xfrm>
            <a:off x="3130620" y="1907836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3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24" name="立方體 23">
            <a:extLst>
              <a:ext uri="{FF2B5EF4-FFF2-40B4-BE49-F238E27FC236}">
                <a16:creationId xmlns:a16="http://schemas.microsoft.com/office/drawing/2014/main" id="{903848D5-B25C-2125-C57D-DC95E3E08EDF}"/>
              </a:ext>
            </a:extLst>
          </p:cNvPr>
          <p:cNvSpPr/>
          <p:nvPr/>
        </p:nvSpPr>
        <p:spPr>
          <a:xfrm>
            <a:off x="1073409" y="3348917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1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25" name="立方體 24">
            <a:extLst>
              <a:ext uri="{FF2B5EF4-FFF2-40B4-BE49-F238E27FC236}">
                <a16:creationId xmlns:a16="http://schemas.microsoft.com/office/drawing/2014/main" id="{8DD5E7D8-705E-DC15-CBF3-7014489B4E5B}"/>
              </a:ext>
            </a:extLst>
          </p:cNvPr>
          <p:cNvSpPr/>
          <p:nvPr/>
        </p:nvSpPr>
        <p:spPr>
          <a:xfrm>
            <a:off x="2107601" y="3348917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2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27" name="立方體 26">
            <a:extLst>
              <a:ext uri="{FF2B5EF4-FFF2-40B4-BE49-F238E27FC236}">
                <a16:creationId xmlns:a16="http://schemas.microsoft.com/office/drawing/2014/main" id="{A3B23464-5EE2-E805-3394-15CA19A27A86}"/>
              </a:ext>
            </a:extLst>
          </p:cNvPr>
          <p:cNvSpPr/>
          <p:nvPr/>
        </p:nvSpPr>
        <p:spPr>
          <a:xfrm>
            <a:off x="3130620" y="3348917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3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28" name="立方體 27">
            <a:extLst>
              <a:ext uri="{FF2B5EF4-FFF2-40B4-BE49-F238E27FC236}">
                <a16:creationId xmlns:a16="http://schemas.microsoft.com/office/drawing/2014/main" id="{007A557D-B5C4-107B-CC20-1C402E3FA37B}"/>
              </a:ext>
            </a:extLst>
          </p:cNvPr>
          <p:cNvSpPr/>
          <p:nvPr/>
        </p:nvSpPr>
        <p:spPr>
          <a:xfrm>
            <a:off x="1073409" y="4834791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1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29" name="立方體 28">
            <a:extLst>
              <a:ext uri="{FF2B5EF4-FFF2-40B4-BE49-F238E27FC236}">
                <a16:creationId xmlns:a16="http://schemas.microsoft.com/office/drawing/2014/main" id="{C0B3E1FC-5476-2093-69BD-1F4F83D73A76}"/>
              </a:ext>
            </a:extLst>
          </p:cNvPr>
          <p:cNvSpPr/>
          <p:nvPr/>
        </p:nvSpPr>
        <p:spPr>
          <a:xfrm>
            <a:off x="2107601" y="4834791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2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0" name="立方體 29">
            <a:extLst>
              <a:ext uri="{FF2B5EF4-FFF2-40B4-BE49-F238E27FC236}">
                <a16:creationId xmlns:a16="http://schemas.microsoft.com/office/drawing/2014/main" id="{42858853-F1BD-D7B0-B4E0-C058BF4189A4}"/>
              </a:ext>
            </a:extLst>
          </p:cNvPr>
          <p:cNvSpPr/>
          <p:nvPr/>
        </p:nvSpPr>
        <p:spPr>
          <a:xfrm>
            <a:off x="3130620" y="4834791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3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9" name="立方體 38">
            <a:extLst>
              <a:ext uri="{FF2B5EF4-FFF2-40B4-BE49-F238E27FC236}">
                <a16:creationId xmlns:a16="http://schemas.microsoft.com/office/drawing/2014/main" id="{1DD9366C-1AEC-51F4-A9F8-A70657BF2186}"/>
              </a:ext>
            </a:extLst>
          </p:cNvPr>
          <p:cNvSpPr/>
          <p:nvPr/>
        </p:nvSpPr>
        <p:spPr>
          <a:xfrm>
            <a:off x="8857571" y="2011591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1’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41" name="立方體 40">
            <a:extLst>
              <a:ext uri="{FF2B5EF4-FFF2-40B4-BE49-F238E27FC236}">
                <a16:creationId xmlns:a16="http://schemas.microsoft.com/office/drawing/2014/main" id="{C2A3A495-E984-2C70-35BE-D4EE21DF9CA3}"/>
              </a:ext>
            </a:extLst>
          </p:cNvPr>
          <p:cNvSpPr/>
          <p:nvPr/>
        </p:nvSpPr>
        <p:spPr>
          <a:xfrm>
            <a:off x="9891763" y="2011591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2’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42" name="立方體 41">
            <a:extLst>
              <a:ext uri="{FF2B5EF4-FFF2-40B4-BE49-F238E27FC236}">
                <a16:creationId xmlns:a16="http://schemas.microsoft.com/office/drawing/2014/main" id="{CD941899-3943-0374-15FB-3D0D74D3BA73}"/>
              </a:ext>
            </a:extLst>
          </p:cNvPr>
          <p:cNvSpPr/>
          <p:nvPr/>
        </p:nvSpPr>
        <p:spPr>
          <a:xfrm>
            <a:off x="10914782" y="2011591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3’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14" name="立方體 13">
            <a:extLst>
              <a:ext uri="{FF2B5EF4-FFF2-40B4-BE49-F238E27FC236}">
                <a16:creationId xmlns:a16="http://schemas.microsoft.com/office/drawing/2014/main" id="{3C1772AE-FFF2-1127-6733-F38751117516}"/>
              </a:ext>
            </a:extLst>
          </p:cNvPr>
          <p:cNvSpPr/>
          <p:nvPr/>
        </p:nvSpPr>
        <p:spPr>
          <a:xfrm>
            <a:off x="8857571" y="3355736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1’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18" name="立方體 17">
            <a:extLst>
              <a:ext uri="{FF2B5EF4-FFF2-40B4-BE49-F238E27FC236}">
                <a16:creationId xmlns:a16="http://schemas.microsoft.com/office/drawing/2014/main" id="{453D32C4-6E83-AAA5-677A-D18CD3332DC2}"/>
              </a:ext>
            </a:extLst>
          </p:cNvPr>
          <p:cNvSpPr/>
          <p:nvPr/>
        </p:nvSpPr>
        <p:spPr>
          <a:xfrm>
            <a:off x="9891763" y="3355736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2’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32" name="立方體 31">
            <a:extLst>
              <a:ext uri="{FF2B5EF4-FFF2-40B4-BE49-F238E27FC236}">
                <a16:creationId xmlns:a16="http://schemas.microsoft.com/office/drawing/2014/main" id="{9FA01D02-8563-D905-21FE-569C0B6B9874}"/>
              </a:ext>
            </a:extLst>
          </p:cNvPr>
          <p:cNvSpPr/>
          <p:nvPr/>
        </p:nvSpPr>
        <p:spPr>
          <a:xfrm>
            <a:off x="10914782" y="3355736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3’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33" name="立方體 32">
            <a:extLst>
              <a:ext uri="{FF2B5EF4-FFF2-40B4-BE49-F238E27FC236}">
                <a16:creationId xmlns:a16="http://schemas.microsoft.com/office/drawing/2014/main" id="{5ED5F4C8-A246-FDB3-6D1B-8CA832CE2D60}"/>
              </a:ext>
            </a:extLst>
          </p:cNvPr>
          <p:cNvSpPr/>
          <p:nvPr/>
        </p:nvSpPr>
        <p:spPr>
          <a:xfrm>
            <a:off x="8857571" y="4822168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1’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5" name="立方體 34">
            <a:extLst>
              <a:ext uri="{FF2B5EF4-FFF2-40B4-BE49-F238E27FC236}">
                <a16:creationId xmlns:a16="http://schemas.microsoft.com/office/drawing/2014/main" id="{0B0445EA-ABC9-E335-6619-D799BCA90C9E}"/>
              </a:ext>
            </a:extLst>
          </p:cNvPr>
          <p:cNvSpPr/>
          <p:nvPr/>
        </p:nvSpPr>
        <p:spPr>
          <a:xfrm>
            <a:off x="9891763" y="4822168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2’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6" name="立方體 35">
            <a:extLst>
              <a:ext uri="{FF2B5EF4-FFF2-40B4-BE49-F238E27FC236}">
                <a16:creationId xmlns:a16="http://schemas.microsoft.com/office/drawing/2014/main" id="{3FE13614-DD37-9A3D-BC8D-F2681EFDF2C8}"/>
              </a:ext>
            </a:extLst>
          </p:cNvPr>
          <p:cNvSpPr/>
          <p:nvPr/>
        </p:nvSpPr>
        <p:spPr>
          <a:xfrm>
            <a:off x="10914782" y="4822168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3’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DAA36849-6A19-817E-DE75-8458741C23EE}"/>
              </a:ext>
            </a:extLst>
          </p:cNvPr>
          <p:cNvSpPr/>
          <p:nvPr/>
        </p:nvSpPr>
        <p:spPr>
          <a:xfrm>
            <a:off x="8721617" y="1907836"/>
            <a:ext cx="1111254" cy="98734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F89F16B-B761-1BE9-0CA4-8238F4AB0BD3}"/>
              </a:ext>
            </a:extLst>
          </p:cNvPr>
          <p:cNvSpPr txBox="1"/>
          <p:nvPr/>
        </p:nvSpPr>
        <p:spPr>
          <a:xfrm>
            <a:off x="8791623" y="5963105"/>
            <a:ext cx="2916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ym typeface="Wingdings" panose="05000000000000000000" pitchFamily="2" charset="2"/>
              </a:rPr>
              <a:t>(B, C, T) </a:t>
            </a:r>
            <a:r>
              <a:rPr lang="en-US" altLang="zh-TW" sz="2400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ym typeface="Wingdings" panose="05000000000000000000" pitchFamily="2" charset="2"/>
              </a:rPr>
              <a:t> (B, C, T)</a:t>
            </a:r>
          </a:p>
          <a:p>
            <a:r>
              <a:rPr lang="en-US" altLang="zh-TW" sz="2400" dirty="0">
                <a:sym typeface="Wingdings" panose="05000000000000000000" pitchFamily="2" charset="2"/>
              </a:rPr>
              <a:t>          </a:t>
            </a:r>
            <a:r>
              <a:rPr lang="en-US" altLang="zh-TW" sz="1100" dirty="0">
                <a:sym typeface="Wingdings" panose="05000000000000000000" pitchFamily="2" charset="2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sym typeface="Wingdings" panose="05000000000000000000" pitchFamily="2" charset="2"/>
              </a:rPr>
              <a:t>RevIN</a:t>
            </a:r>
            <a:r>
              <a:rPr lang="en-US" altLang="zh-TW" sz="2400" baseline="-25000" dirty="0" err="1">
                <a:solidFill>
                  <a:srgbClr val="000000"/>
                </a:solidFill>
                <a:sym typeface="Wingdings" panose="05000000000000000000" pitchFamily="2" charset="2"/>
              </a:rPr>
              <a:t>restore</a:t>
            </a:r>
            <a:endParaRPr lang="zh-TW" altLang="en-US" sz="2400" baseline="-25000" dirty="0">
              <a:solidFill>
                <a:srgbClr val="000000"/>
              </a:solidFill>
            </a:endParaRPr>
          </a:p>
        </p:txBody>
      </p:sp>
      <p:sp>
        <p:nvSpPr>
          <p:cNvPr id="48" name="箭號: 向下 47">
            <a:extLst>
              <a:ext uri="{FF2B5EF4-FFF2-40B4-BE49-F238E27FC236}">
                <a16:creationId xmlns:a16="http://schemas.microsoft.com/office/drawing/2014/main" id="{8164851B-E613-202A-7A8C-52B501D23A7A}"/>
              </a:ext>
            </a:extLst>
          </p:cNvPr>
          <p:cNvSpPr/>
          <p:nvPr/>
        </p:nvSpPr>
        <p:spPr>
          <a:xfrm rot="10800000">
            <a:off x="8972048" y="6363345"/>
            <a:ext cx="225278" cy="353086"/>
          </a:xfrm>
          <a:prstGeom prst="downArrow">
            <a:avLst>
              <a:gd name="adj1" fmla="val 33087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箭號: 向下 55">
            <a:extLst>
              <a:ext uri="{FF2B5EF4-FFF2-40B4-BE49-F238E27FC236}">
                <a16:creationId xmlns:a16="http://schemas.microsoft.com/office/drawing/2014/main" id="{8767EB08-B099-198B-AA54-F501FDFEF1E0}"/>
              </a:ext>
            </a:extLst>
          </p:cNvPr>
          <p:cNvSpPr/>
          <p:nvPr/>
        </p:nvSpPr>
        <p:spPr>
          <a:xfrm rot="10800000">
            <a:off x="9272975" y="6363345"/>
            <a:ext cx="225278" cy="353086"/>
          </a:xfrm>
          <a:prstGeom prst="downArrow">
            <a:avLst>
              <a:gd name="adj1" fmla="val 33087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0EC06D5-9E20-E468-5CF6-8F3E0ECCE22D}"/>
              </a:ext>
            </a:extLst>
          </p:cNvPr>
          <p:cNvSpPr/>
          <p:nvPr/>
        </p:nvSpPr>
        <p:spPr>
          <a:xfrm>
            <a:off x="865077" y="1828728"/>
            <a:ext cx="1140696" cy="98865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CC1A14E8-C15D-C27C-98BE-EFBAD9FFE686}"/>
              </a:ext>
            </a:extLst>
          </p:cNvPr>
          <p:cNvGrpSpPr/>
          <p:nvPr/>
        </p:nvGrpSpPr>
        <p:grpSpPr>
          <a:xfrm>
            <a:off x="3920151" y="1166270"/>
            <a:ext cx="5151591" cy="4426957"/>
            <a:chOff x="3920151" y="1166270"/>
            <a:chExt cx="5151591" cy="4426957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D1899D22-62A3-BF79-5257-E54E25CE1B21}"/>
                </a:ext>
              </a:extLst>
            </p:cNvPr>
            <p:cNvSpPr/>
            <p:nvPr/>
          </p:nvSpPr>
          <p:spPr>
            <a:xfrm>
              <a:off x="4212238" y="1992596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A99C9F30-421F-E769-4573-0D3691535E9A}"/>
                </a:ext>
              </a:extLst>
            </p:cNvPr>
            <p:cNvSpPr/>
            <p:nvPr/>
          </p:nvSpPr>
          <p:spPr>
            <a:xfrm>
              <a:off x="4212238" y="3429000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FC4DDDDF-D867-4016-8C07-2111EE472C3A}"/>
                </a:ext>
              </a:extLst>
            </p:cNvPr>
            <p:cNvSpPr/>
            <p:nvPr/>
          </p:nvSpPr>
          <p:spPr>
            <a:xfrm>
              <a:off x="4212238" y="4865404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EBDF588F-A6E1-42D4-19AB-4CEC6C2B8AD9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4891248" y="2009962"/>
              <a:ext cx="1172288" cy="32213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B6F308E6-A675-E065-85E7-6BB77F85F7E2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4891248" y="2332101"/>
              <a:ext cx="1172288" cy="86171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97C5F7CD-674F-6461-95B9-442DF47490AF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4891248" y="2332101"/>
              <a:ext cx="1161084" cy="201109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19DBF6B-17D9-67BC-6657-5938E5D4827C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4891248" y="2332101"/>
              <a:ext cx="1260523" cy="297224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D75F8713-8568-DEA5-60DD-D4E5F7DEDF97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4891248" y="2009962"/>
              <a:ext cx="1172288" cy="17585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4F764722-B8D1-AF14-5AF3-476669C39210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 flipV="1">
              <a:off x="4891248" y="2009962"/>
              <a:ext cx="1172288" cy="319494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1735DB2D-A50E-D333-4133-0ABE36386E5D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4891248" y="3193811"/>
              <a:ext cx="1172288" cy="574694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82C2C33B-5B3B-2001-55B9-DD9E1E800701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4891248" y="3768505"/>
              <a:ext cx="1161084" cy="574694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439EF90A-C40F-2028-1251-7479C028A59D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4891248" y="3768505"/>
              <a:ext cx="1260523" cy="15358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FDFB090F-7007-E84A-12F2-AB88DE558985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4891248" y="5204909"/>
              <a:ext cx="1260523" cy="9943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E54A7FF7-B465-963B-8B1D-2C125217397B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 flipV="1">
              <a:off x="4891248" y="4343199"/>
              <a:ext cx="1161084" cy="86171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F3B863DC-03DB-D3AA-1B2C-F3823879D7B8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 flipV="1">
              <a:off x="4891248" y="3193811"/>
              <a:ext cx="1172288" cy="201109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72967CB1-DA5D-BDA6-C030-67D15849AC52}"/>
                </a:ext>
              </a:extLst>
            </p:cNvPr>
            <p:cNvSpPr txBox="1"/>
            <p:nvPr/>
          </p:nvSpPr>
          <p:spPr>
            <a:xfrm>
              <a:off x="3920151" y="1459395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0070C0"/>
                  </a:solidFill>
                </a:rPr>
                <a:t>Input layer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A8CE2028-7C9A-A906-6ADD-00C1C5226516}"/>
                </a:ext>
              </a:extLst>
            </p:cNvPr>
            <p:cNvSpPr txBox="1"/>
            <p:nvPr/>
          </p:nvSpPr>
          <p:spPr>
            <a:xfrm>
              <a:off x="5617332" y="1166270"/>
              <a:ext cx="1548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45B69"/>
                  </a:solidFill>
                </a:rPr>
                <a:t>Hidden layer</a:t>
              </a:r>
              <a:endParaRPr lang="zh-TW" altLang="en-US" dirty="0">
                <a:solidFill>
                  <a:srgbClr val="F45B69"/>
                </a:solidFill>
              </a:endParaRPr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3D0EF9FF-8A4C-ACF5-8A48-9618B1D7F783}"/>
                </a:ext>
              </a:extLst>
            </p:cNvPr>
            <p:cNvSpPr/>
            <p:nvPr/>
          </p:nvSpPr>
          <p:spPr>
            <a:xfrm flipH="1">
              <a:off x="7895461" y="2004500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9B9C45FB-C851-5259-E7A9-5F132367A9E7}"/>
                </a:ext>
              </a:extLst>
            </p:cNvPr>
            <p:cNvSpPr/>
            <p:nvPr/>
          </p:nvSpPr>
          <p:spPr>
            <a:xfrm flipH="1">
              <a:off x="7895461" y="3440904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15186AC7-6B59-F722-611F-894F46B56CF5}"/>
                </a:ext>
              </a:extLst>
            </p:cNvPr>
            <p:cNvSpPr/>
            <p:nvPr/>
          </p:nvSpPr>
          <p:spPr>
            <a:xfrm flipH="1">
              <a:off x="7895461" y="4877308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2" name="直線接點 81">
              <a:extLst>
                <a:ext uri="{FF2B5EF4-FFF2-40B4-BE49-F238E27FC236}">
                  <a16:creationId xmlns:a16="http://schemas.microsoft.com/office/drawing/2014/main" id="{CCC9A8F5-7735-B3A9-2B8B-C9778EE65020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 flipH="1" flipV="1">
              <a:off x="6723173" y="2021866"/>
              <a:ext cx="1172288" cy="32213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58630B19-BD73-9B99-5337-9684BD9DDC16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 flipH="1">
              <a:off x="6723173" y="2344005"/>
              <a:ext cx="1172288" cy="86171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1BF7513F-902B-BF49-E649-17FA32374DCD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 flipH="1">
              <a:off x="6734377" y="2344005"/>
              <a:ext cx="1161084" cy="201109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接點 86">
              <a:extLst>
                <a:ext uri="{FF2B5EF4-FFF2-40B4-BE49-F238E27FC236}">
                  <a16:creationId xmlns:a16="http://schemas.microsoft.com/office/drawing/2014/main" id="{3A2A2F28-A877-0FDD-6787-BC94F0AF6ADA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 flipH="1">
              <a:off x="6634938" y="2344005"/>
              <a:ext cx="1260523" cy="297224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00E80F24-D16E-A595-83EF-692FEFF3C410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H="1" flipV="1">
              <a:off x="6723173" y="2021866"/>
              <a:ext cx="1172288" cy="17585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AB3D0178-8356-97ED-44FD-FEE4C758FA52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H="1" flipV="1">
              <a:off x="6723173" y="2021866"/>
              <a:ext cx="1172288" cy="319494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089090D7-E81E-4F16-937C-47802BDBF59A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H="1" flipV="1">
              <a:off x="6723173" y="3205715"/>
              <a:ext cx="1172288" cy="574694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6B824671-6F09-0343-B54E-7184FC9C0D41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H="1">
              <a:off x="6734377" y="3780409"/>
              <a:ext cx="1161084" cy="574694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A7B319F4-2404-254C-3BC3-B4F7F659A5BE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H="1">
              <a:off x="6634938" y="3780409"/>
              <a:ext cx="1260523" cy="15358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911CE22D-E5E5-69D6-DEE7-C12B3F7FAC26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H="1">
              <a:off x="6634938" y="5216813"/>
              <a:ext cx="1260523" cy="9943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FCACC482-3F8F-9BF8-E065-9EBAECE755E9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H="1" flipV="1">
              <a:off x="6734377" y="4355103"/>
              <a:ext cx="1161084" cy="86171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接點 94">
              <a:extLst>
                <a:ext uri="{FF2B5EF4-FFF2-40B4-BE49-F238E27FC236}">
                  <a16:creationId xmlns:a16="http://schemas.microsoft.com/office/drawing/2014/main" id="{70986DC9-B29D-4DE6-9DB2-62B1349A9029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H="1" flipV="1">
              <a:off x="6723173" y="3205715"/>
              <a:ext cx="1172288" cy="201109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55D97E40-EDF4-362D-3203-2C82E24FD5CF}"/>
                </a:ext>
              </a:extLst>
            </p:cNvPr>
            <p:cNvSpPr txBox="1"/>
            <p:nvPr/>
          </p:nvSpPr>
          <p:spPr>
            <a:xfrm flipH="1">
              <a:off x="7526126" y="1471299"/>
              <a:ext cx="1545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0070C0"/>
                  </a:solidFill>
                </a:rPr>
                <a:t>Output layer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905D9C10-A16B-4FEE-CB5E-FD4E5480278A}"/>
                </a:ext>
              </a:extLst>
            </p:cNvPr>
            <p:cNvSpPr txBox="1"/>
            <p:nvPr/>
          </p:nvSpPr>
          <p:spPr>
            <a:xfrm>
              <a:off x="6131639" y="1763419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F45B69"/>
                  </a:solidFill>
                </a:rPr>
                <a:t>…</a:t>
              </a:r>
              <a:endParaRPr lang="zh-TW" altLang="en-US" sz="2800" dirty="0">
                <a:solidFill>
                  <a:srgbClr val="F45B69"/>
                </a:solidFill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B37C9BA7-4D30-85CF-4350-9BF703247A4F}"/>
                </a:ext>
              </a:extLst>
            </p:cNvPr>
            <p:cNvSpPr txBox="1"/>
            <p:nvPr/>
          </p:nvSpPr>
          <p:spPr>
            <a:xfrm>
              <a:off x="6131639" y="294596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F45B69"/>
                  </a:solidFill>
                </a:rPr>
                <a:t>…</a:t>
              </a:r>
              <a:endParaRPr lang="zh-TW" altLang="en-US" sz="2800" dirty="0">
                <a:solidFill>
                  <a:srgbClr val="F45B69"/>
                </a:solidFill>
              </a:endParaRPr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B9A5C8A7-F09E-6705-8848-BFA959A2698F}"/>
                </a:ext>
              </a:extLst>
            </p:cNvPr>
            <p:cNvSpPr txBox="1"/>
            <p:nvPr/>
          </p:nvSpPr>
          <p:spPr>
            <a:xfrm>
              <a:off x="6131639" y="406928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F45B69"/>
                  </a:solidFill>
                </a:rPr>
                <a:t>…</a:t>
              </a:r>
              <a:endParaRPr lang="zh-TW" altLang="en-US" sz="2800" dirty="0">
                <a:solidFill>
                  <a:srgbClr val="F45B69"/>
                </a:solidFill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6C127C04-9AE3-F7D4-54B6-CB5D09F44747}"/>
                </a:ext>
              </a:extLst>
            </p:cNvPr>
            <p:cNvSpPr txBox="1"/>
            <p:nvPr/>
          </p:nvSpPr>
          <p:spPr>
            <a:xfrm>
              <a:off x="6131639" y="507000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F45B69"/>
                  </a:solidFill>
                </a:rPr>
                <a:t>…</a:t>
              </a:r>
              <a:endParaRPr lang="zh-TW" altLang="en-US" sz="2800" dirty="0">
                <a:solidFill>
                  <a:srgbClr val="F45B69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4F499BFF-6D94-9AD1-A9E4-A65131690549}"/>
                  </a:ext>
                </a:extLst>
              </p:cNvPr>
              <p:cNvSpPr txBox="1"/>
              <p:nvPr/>
            </p:nvSpPr>
            <p:spPr>
              <a:xfrm>
                <a:off x="8864887" y="1295340"/>
                <a:ext cx="32819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0" dirty="0">
                    <a:solidFill>
                      <a:schemeClr val="accent1"/>
                    </a:solidFill>
                  </a:rPr>
                  <a:t>Restore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4F499BFF-6D94-9AD1-A9E4-A65131690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887" y="1295340"/>
                <a:ext cx="3281989" cy="523220"/>
              </a:xfrm>
              <a:prstGeom prst="rect">
                <a:avLst/>
              </a:prstGeom>
              <a:blipFill>
                <a:blip r:embed="rId3"/>
                <a:stretch>
                  <a:fillRect l="-3711"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1F060307-C1D6-85A3-34B0-D6784979EF1B}"/>
              </a:ext>
            </a:extLst>
          </p:cNvPr>
          <p:cNvSpPr txBox="1"/>
          <p:nvPr/>
        </p:nvSpPr>
        <p:spPr>
          <a:xfrm>
            <a:off x="1012551" y="5963105"/>
            <a:ext cx="2916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ym typeface="Wingdings" panose="05000000000000000000" pitchFamily="2" charset="2"/>
              </a:rPr>
              <a:t>(B, C, T) </a:t>
            </a:r>
            <a:r>
              <a:rPr lang="en-US" altLang="zh-TW" sz="2400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ym typeface="Wingdings" panose="05000000000000000000" pitchFamily="2" charset="2"/>
              </a:rPr>
              <a:t> (B, C, T)</a:t>
            </a:r>
          </a:p>
          <a:p>
            <a:r>
              <a:rPr lang="en-US" altLang="zh-TW" sz="2400" dirty="0">
                <a:sym typeface="Wingdings" panose="05000000000000000000" pitchFamily="2" charset="2"/>
              </a:rPr>
              <a:t>          </a:t>
            </a:r>
            <a:r>
              <a:rPr lang="en-US" altLang="zh-TW" sz="1100" dirty="0">
                <a:sym typeface="Wingdings" panose="05000000000000000000" pitchFamily="2" charset="2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sym typeface="Wingdings" panose="05000000000000000000" pitchFamily="2" charset="2"/>
              </a:rPr>
              <a:t>RevIN</a:t>
            </a:r>
            <a:r>
              <a:rPr lang="en-US" altLang="zh-TW" sz="2400" baseline="-25000" dirty="0" err="1">
                <a:solidFill>
                  <a:srgbClr val="000000"/>
                </a:solidFill>
                <a:sym typeface="Wingdings" panose="05000000000000000000" pitchFamily="2" charset="2"/>
              </a:rPr>
              <a:t>remove</a:t>
            </a:r>
            <a:endParaRPr lang="zh-TW" altLang="en-US" sz="2400" baseline="-25000" dirty="0">
              <a:solidFill>
                <a:srgbClr val="000000"/>
              </a:solidFill>
            </a:endParaRPr>
          </a:p>
        </p:txBody>
      </p:sp>
      <p:sp>
        <p:nvSpPr>
          <p:cNvPr id="120" name="箭號: 向下 119">
            <a:extLst>
              <a:ext uri="{FF2B5EF4-FFF2-40B4-BE49-F238E27FC236}">
                <a16:creationId xmlns:a16="http://schemas.microsoft.com/office/drawing/2014/main" id="{D9EA104D-469E-6CF5-B59C-C31F7D42E80A}"/>
              </a:ext>
            </a:extLst>
          </p:cNvPr>
          <p:cNvSpPr/>
          <p:nvPr/>
        </p:nvSpPr>
        <p:spPr>
          <a:xfrm rot="10800000">
            <a:off x="1192976" y="6363345"/>
            <a:ext cx="225278" cy="353086"/>
          </a:xfrm>
          <a:prstGeom prst="downArrow">
            <a:avLst>
              <a:gd name="adj1" fmla="val 33087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箭號: 向下 120">
            <a:extLst>
              <a:ext uri="{FF2B5EF4-FFF2-40B4-BE49-F238E27FC236}">
                <a16:creationId xmlns:a16="http://schemas.microsoft.com/office/drawing/2014/main" id="{AE80D49F-9466-B9D0-A7EE-EF862A1EDD3B}"/>
              </a:ext>
            </a:extLst>
          </p:cNvPr>
          <p:cNvSpPr/>
          <p:nvPr/>
        </p:nvSpPr>
        <p:spPr>
          <a:xfrm rot="10800000">
            <a:off x="1493903" y="6363345"/>
            <a:ext cx="225278" cy="353086"/>
          </a:xfrm>
          <a:prstGeom prst="downArrow">
            <a:avLst>
              <a:gd name="adj1" fmla="val 33087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3EC7FC25-97E3-36D5-601D-7657F0A9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RevIN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67DA9-CA7B-4B58-41DF-F276D0602599}"/>
              </a:ext>
            </a:extLst>
          </p:cNvPr>
          <p:cNvSpPr txBox="1"/>
          <p:nvPr/>
        </p:nvSpPr>
        <p:spPr>
          <a:xfrm>
            <a:off x="3815510" y="6193839"/>
            <a:ext cx="493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We apply normalization on each (instance, channel)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8850C74-E3AF-52B1-3F5F-EDACAF300B09}"/>
              </a:ext>
            </a:extLst>
          </p:cNvPr>
          <p:cNvSpPr txBox="1"/>
          <p:nvPr/>
        </p:nvSpPr>
        <p:spPr>
          <a:xfrm>
            <a:off x="5617332" y="27507"/>
            <a:ext cx="6562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</a:rPr>
              <a:t>We still apply z-score normalization on our dataset.</a:t>
            </a:r>
            <a:endParaRPr lang="zh-TW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24AB190-10D8-4162-65D7-856474CC173C}"/>
              </a:ext>
            </a:extLst>
          </p:cNvPr>
          <p:cNvGrpSpPr/>
          <p:nvPr/>
        </p:nvGrpSpPr>
        <p:grpSpPr>
          <a:xfrm>
            <a:off x="2697968" y="93835"/>
            <a:ext cx="1549214" cy="916805"/>
            <a:chOff x="6538471" y="647564"/>
            <a:chExt cx="1549214" cy="916805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E4461849-35AB-AC80-9FC1-3737C795F4C7}"/>
                </a:ext>
              </a:extLst>
            </p:cNvPr>
            <p:cNvSpPr txBox="1"/>
            <p:nvPr/>
          </p:nvSpPr>
          <p:spPr>
            <a:xfrm>
              <a:off x="6652677" y="647564"/>
              <a:ext cx="1435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(B, …, C)</a:t>
              </a:r>
              <a:endParaRPr lang="zh-TW" altLang="en-US" sz="2400" dirty="0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45104FF7-62A9-5548-A32A-62293ADBBBCC}"/>
                </a:ext>
              </a:extLst>
            </p:cNvPr>
            <p:cNvSpPr txBox="1"/>
            <p:nvPr/>
          </p:nvSpPr>
          <p:spPr>
            <a:xfrm>
              <a:off x="6538471" y="1164259"/>
              <a:ext cx="14730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92D050"/>
                  </a:solidFill>
                </a:rPr>
                <a:t>dim2reduce</a:t>
              </a:r>
              <a:endParaRPr lang="zh-TW" altLang="en-US" sz="2000" dirty="0">
                <a:solidFill>
                  <a:srgbClr val="92D050"/>
                </a:solidFill>
              </a:endParaRPr>
            </a:p>
          </p:txBody>
        </p:sp>
        <p:sp>
          <p:nvSpPr>
            <p:cNvPr id="44" name="左大括弧 43">
              <a:extLst>
                <a:ext uri="{FF2B5EF4-FFF2-40B4-BE49-F238E27FC236}">
                  <a16:creationId xmlns:a16="http://schemas.microsoft.com/office/drawing/2014/main" id="{36FF3526-29BF-3CBB-9507-4A946D1D0A88}"/>
                </a:ext>
              </a:extLst>
            </p:cNvPr>
            <p:cNvSpPr/>
            <p:nvPr/>
          </p:nvSpPr>
          <p:spPr>
            <a:xfrm rot="16200000">
              <a:off x="7203088" y="969777"/>
              <a:ext cx="124635" cy="317927"/>
            </a:xfrm>
            <a:prstGeom prst="leftBrace">
              <a:avLst>
                <a:gd name="adj1" fmla="val 49737"/>
                <a:gd name="adj2" fmla="val 50000"/>
              </a:avLst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3329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6CB15A-81BE-0AB3-360F-FF8EAAD3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Patching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54A8B3-63BD-B19E-3B42-7CADAB16B05E}"/>
              </a:ext>
            </a:extLst>
          </p:cNvPr>
          <p:cNvSpPr/>
          <p:nvPr/>
        </p:nvSpPr>
        <p:spPr>
          <a:xfrm>
            <a:off x="962025" y="3048000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7AF38F-CE74-AB57-5F1B-A20C09A37172}"/>
              </a:ext>
            </a:extLst>
          </p:cNvPr>
          <p:cNvSpPr/>
          <p:nvPr/>
        </p:nvSpPr>
        <p:spPr>
          <a:xfrm>
            <a:off x="962025" y="342053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6302C8-674B-BBA1-A87E-86F8FA15BD8C}"/>
              </a:ext>
            </a:extLst>
          </p:cNvPr>
          <p:cNvSpPr/>
          <p:nvPr/>
        </p:nvSpPr>
        <p:spPr>
          <a:xfrm>
            <a:off x="1704975" y="3793066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7CAA4-597A-40FE-0548-FB68DCF95D3E}"/>
              </a:ext>
            </a:extLst>
          </p:cNvPr>
          <p:cNvSpPr/>
          <p:nvPr/>
        </p:nvSpPr>
        <p:spPr>
          <a:xfrm>
            <a:off x="2400300" y="4165600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F7543F-5403-0882-13CA-4AEDE9C7C391}"/>
              </a:ext>
            </a:extLst>
          </p:cNvPr>
          <p:cNvSpPr/>
          <p:nvPr/>
        </p:nvSpPr>
        <p:spPr>
          <a:xfrm>
            <a:off x="4857750" y="4832350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D6C012-7340-52C0-E45D-9321F5C1CC25}"/>
              </a:ext>
            </a:extLst>
          </p:cNvPr>
          <p:cNvSpPr txBox="1"/>
          <p:nvPr/>
        </p:nvSpPr>
        <p:spPr>
          <a:xfrm>
            <a:off x="3810000" y="4370685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2A4159ED-3D6C-C574-1B4E-1C0D1D5A74DF}"/>
              </a:ext>
            </a:extLst>
          </p:cNvPr>
          <p:cNvSpPr/>
          <p:nvPr/>
        </p:nvSpPr>
        <p:spPr>
          <a:xfrm rot="5400000">
            <a:off x="3363647" y="168540"/>
            <a:ext cx="349780" cy="515302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0FF37E9-CDF1-CB7A-DA94-34769AAD7B98}"/>
                  </a:ext>
                </a:extLst>
              </p:cNvPr>
              <p:cNvSpPr txBox="1"/>
              <p:nvPr/>
            </p:nvSpPr>
            <p:spPr>
              <a:xfrm>
                <a:off x="3326844" y="2136775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0FF37E9-CDF1-CB7A-DA94-34769AAD7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844" y="2136775"/>
                <a:ext cx="4430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弧 11">
            <a:extLst>
              <a:ext uri="{FF2B5EF4-FFF2-40B4-BE49-F238E27FC236}">
                <a16:creationId xmlns:a16="http://schemas.microsoft.com/office/drawing/2014/main" id="{F283A873-5CC7-4E72-8C0D-6760323FB780}"/>
              </a:ext>
            </a:extLst>
          </p:cNvPr>
          <p:cNvSpPr/>
          <p:nvPr/>
        </p:nvSpPr>
        <p:spPr>
          <a:xfrm rot="16200000">
            <a:off x="2752724" y="4130029"/>
            <a:ext cx="238126" cy="94297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A95C747-F7AE-29D4-5E48-BD30577E06A0}"/>
                  </a:ext>
                </a:extLst>
              </p:cNvPr>
              <p:cNvSpPr txBox="1"/>
              <p:nvPr/>
            </p:nvSpPr>
            <p:spPr>
              <a:xfrm>
                <a:off x="2660094" y="4738779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A95C747-F7AE-29D4-5E48-BD30577E0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94" y="4738779"/>
                <a:ext cx="4518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左大括弧 13">
            <a:extLst>
              <a:ext uri="{FF2B5EF4-FFF2-40B4-BE49-F238E27FC236}">
                <a16:creationId xmlns:a16="http://schemas.microsoft.com/office/drawing/2014/main" id="{6308859C-A5DD-C76A-1655-1B58B3AC68B1}"/>
              </a:ext>
            </a:extLst>
          </p:cNvPr>
          <p:cNvSpPr/>
          <p:nvPr/>
        </p:nvSpPr>
        <p:spPr>
          <a:xfrm rot="16200000">
            <a:off x="1213757" y="3887697"/>
            <a:ext cx="238126" cy="74431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7E7A96D-9A4F-73B0-DF31-4E865F9131F1}"/>
                  </a:ext>
                </a:extLst>
              </p:cNvPr>
              <p:cNvSpPr txBox="1"/>
              <p:nvPr/>
            </p:nvSpPr>
            <p:spPr>
              <a:xfrm>
                <a:off x="1106156" y="4397117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7E7A96D-9A4F-73B0-DF31-4E865F913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56" y="4397117"/>
                <a:ext cx="42312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群組 25">
            <a:extLst>
              <a:ext uri="{FF2B5EF4-FFF2-40B4-BE49-F238E27FC236}">
                <a16:creationId xmlns:a16="http://schemas.microsoft.com/office/drawing/2014/main" id="{AA0037F0-0AC1-A6E0-DD1D-B8E64511A0FF}"/>
              </a:ext>
            </a:extLst>
          </p:cNvPr>
          <p:cNvGrpSpPr/>
          <p:nvPr/>
        </p:nvGrpSpPr>
        <p:grpSpPr>
          <a:xfrm>
            <a:off x="5534025" y="5200444"/>
            <a:ext cx="942975" cy="238125"/>
            <a:chOff x="6296025" y="5200444"/>
            <a:chExt cx="942975" cy="23812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A208F93-6A55-623D-AB0B-BA03F1E26594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2EA103-05E6-8305-D329-BADC01DE9976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左大括弧 17">
            <a:extLst>
              <a:ext uri="{FF2B5EF4-FFF2-40B4-BE49-F238E27FC236}">
                <a16:creationId xmlns:a16="http://schemas.microsoft.com/office/drawing/2014/main" id="{E795BCBA-BB22-E143-7F56-6AC9D24B6E2F}"/>
              </a:ext>
            </a:extLst>
          </p:cNvPr>
          <p:cNvSpPr/>
          <p:nvPr/>
        </p:nvSpPr>
        <p:spPr>
          <a:xfrm>
            <a:off x="608237" y="3415617"/>
            <a:ext cx="238126" cy="2022951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E619D93-3837-DBBC-457E-CD35139EBE77}"/>
                  </a:ext>
                </a:extLst>
              </p:cNvPr>
              <p:cNvSpPr txBox="1"/>
              <p:nvPr/>
            </p:nvSpPr>
            <p:spPr>
              <a:xfrm>
                <a:off x="148956" y="4196259"/>
                <a:ext cx="487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E619D93-3837-DBBC-457E-CD35139EB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56" y="4196259"/>
                <a:ext cx="4871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9EECB83-64CC-32C0-4688-676F41323804}"/>
                  </a:ext>
                </a:extLst>
              </p:cNvPr>
              <p:cNvSpPr txBox="1"/>
              <p:nvPr/>
            </p:nvSpPr>
            <p:spPr>
              <a:xfrm>
                <a:off x="1068845" y="5779099"/>
                <a:ext cx="2669769" cy="914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TW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9EECB83-64CC-32C0-4688-676F41323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845" y="5779099"/>
                <a:ext cx="2669769" cy="9140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109DDCA7-20F8-43F7-72D3-511E90C22B88}"/>
              </a:ext>
            </a:extLst>
          </p:cNvPr>
          <p:cNvSpPr/>
          <p:nvPr/>
        </p:nvSpPr>
        <p:spPr>
          <a:xfrm rot="5400000">
            <a:off x="8067677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0C04FF-802D-33C1-6257-00056675DBF7}"/>
              </a:ext>
            </a:extLst>
          </p:cNvPr>
          <p:cNvSpPr/>
          <p:nvPr/>
        </p:nvSpPr>
        <p:spPr>
          <a:xfrm rot="5400000">
            <a:off x="8569626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C8C17AA-8AEF-E83D-A256-7601CC16F94F}"/>
              </a:ext>
            </a:extLst>
          </p:cNvPr>
          <p:cNvSpPr/>
          <p:nvPr/>
        </p:nvSpPr>
        <p:spPr>
          <a:xfrm rot="5400000">
            <a:off x="9065076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D853F3-05D7-78C6-3837-AAF81A055B49}"/>
              </a:ext>
            </a:extLst>
          </p:cNvPr>
          <p:cNvSpPr txBox="1"/>
          <p:nvPr/>
        </p:nvSpPr>
        <p:spPr>
          <a:xfrm>
            <a:off x="9781085" y="4211851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C149AEF-7A63-4474-7FA9-998015D9BDE5}"/>
              </a:ext>
            </a:extLst>
          </p:cNvPr>
          <p:cNvSpPr/>
          <p:nvPr/>
        </p:nvSpPr>
        <p:spPr>
          <a:xfrm rot="5400000">
            <a:off x="9951591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C50E9256-988F-E877-F87F-3F755F05FB09}"/>
              </a:ext>
            </a:extLst>
          </p:cNvPr>
          <p:cNvSpPr/>
          <p:nvPr/>
        </p:nvSpPr>
        <p:spPr>
          <a:xfrm>
            <a:off x="7041219" y="4309806"/>
            <a:ext cx="942975" cy="316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左大括弧 30">
            <a:extLst>
              <a:ext uri="{FF2B5EF4-FFF2-40B4-BE49-F238E27FC236}">
                <a16:creationId xmlns:a16="http://schemas.microsoft.com/office/drawing/2014/main" id="{C3782C2B-456E-371E-4498-C89BA62685D8}"/>
              </a:ext>
            </a:extLst>
          </p:cNvPr>
          <p:cNvSpPr/>
          <p:nvPr/>
        </p:nvSpPr>
        <p:spPr>
          <a:xfrm rot="5400000">
            <a:off x="9553199" y="2320620"/>
            <a:ext cx="349780" cy="2615974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0F9A1AC-AEE4-F5A4-D26A-A1E140781F04}"/>
                  </a:ext>
                </a:extLst>
              </p:cNvPr>
              <p:cNvSpPr txBox="1"/>
              <p:nvPr/>
            </p:nvSpPr>
            <p:spPr>
              <a:xfrm>
                <a:off x="9536563" y="3015193"/>
                <a:ext cx="487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0F9A1AC-AEE4-F5A4-D26A-A1E140781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563" y="3015193"/>
                <a:ext cx="4871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左大括弧 32">
            <a:extLst>
              <a:ext uri="{FF2B5EF4-FFF2-40B4-BE49-F238E27FC236}">
                <a16:creationId xmlns:a16="http://schemas.microsoft.com/office/drawing/2014/main" id="{DBE76D49-0450-A1E7-127C-FE0F521D85C4}"/>
              </a:ext>
            </a:extLst>
          </p:cNvPr>
          <p:cNvSpPr/>
          <p:nvPr/>
        </p:nvSpPr>
        <p:spPr>
          <a:xfrm rot="10800000">
            <a:off x="11196641" y="3998911"/>
            <a:ext cx="238126" cy="94297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AADA966-FD8F-935A-5200-84482233468B}"/>
                  </a:ext>
                </a:extLst>
              </p:cNvPr>
              <p:cNvSpPr txBox="1"/>
              <p:nvPr/>
            </p:nvSpPr>
            <p:spPr>
              <a:xfrm>
                <a:off x="11385625" y="4237399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AADA966-FD8F-935A-5200-844822334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625" y="4237399"/>
                <a:ext cx="451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>
            <a:extLst>
              <a:ext uri="{FF2B5EF4-FFF2-40B4-BE49-F238E27FC236}">
                <a16:creationId xmlns:a16="http://schemas.microsoft.com/office/drawing/2014/main" id="{5A5ABAF3-7B81-5CB8-FCF6-432117A90458}"/>
              </a:ext>
            </a:extLst>
          </p:cNvPr>
          <p:cNvSpPr txBox="1"/>
          <p:nvPr/>
        </p:nvSpPr>
        <p:spPr>
          <a:xfrm>
            <a:off x="6168863" y="2980127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Univariate</a:t>
            </a:r>
            <a:endParaRPr lang="zh-TW" altLang="en-US" i="1" dirty="0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A2D3D229-40A5-D1AD-102E-8216D4089144}"/>
              </a:ext>
            </a:extLst>
          </p:cNvPr>
          <p:cNvGrpSpPr/>
          <p:nvPr/>
        </p:nvGrpSpPr>
        <p:grpSpPr>
          <a:xfrm rot="5400000">
            <a:off x="10445526" y="4351337"/>
            <a:ext cx="942975" cy="238125"/>
            <a:chOff x="6296025" y="5200444"/>
            <a:chExt cx="942975" cy="238125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48B9DDF-DAD8-93BF-1F35-BD9EE087B60A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8C70426-D479-AD11-BB16-A9BB33E1CBB6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CEC238AA-CAA7-B4EA-D5B6-0B3A89DA2792}"/>
              </a:ext>
            </a:extLst>
          </p:cNvPr>
          <p:cNvSpPr/>
          <p:nvPr/>
        </p:nvSpPr>
        <p:spPr>
          <a:xfrm rot="5400000">
            <a:off x="9549289" y="5081460"/>
            <a:ext cx="461665" cy="316853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6BD0175-BE50-04DF-7F41-6376E04AD1BC}"/>
              </a:ext>
            </a:extLst>
          </p:cNvPr>
          <p:cNvSpPr/>
          <p:nvPr/>
        </p:nvSpPr>
        <p:spPr>
          <a:xfrm rot="5400000">
            <a:off x="7925231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4069D60-DEB0-FA51-06CC-18AF837B5B4E}"/>
              </a:ext>
            </a:extLst>
          </p:cNvPr>
          <p:cNvSpPr/>
          <p:nvPr/>
        </p:nvSpPr>
        <p:spPr>
          <a:xfrm rot="5400000">
            <a:off x="8427180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8BD5DCA-70B5-C729-1C8A-51DB077F156D}"/>
              </a:ext>
            </a:extLst>
          </p:cNvPr>
          <p:cNvSpPr/>
          <p:nvPr/>
        </p:nvSpPr>
        <p:spPr>
          <a:xfrm rot="5400000">
            <a:off x="8922630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6DBFC69-DC8D-63C7-CC20-F5E3C1ED3389}"/>
              </a:ext>
            </a:extLst>
          </p:cNvPr>
          <p:cNvSpPr txBox="1"/>
          <p:nvPr/>
        </p:nvSpPr>
        <p:spPr>
          <a:xfrm>
            <a:off x="9781085" y="5891752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E1BA8C9-F376-6F75-73B4-919661F8ECBF}"/>
              </a:ext>
            </a:extLst>
          </p:cNvPr>
          <p:cNvSpPr/>
          <p:nvPr/>
        </p:nvSpPr>
        <p:spPr>
          <a:xfrm rot="5400000">
            <a:off x="9809145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353182E-57C4-9AAA-0B53-813DBB91A12D}"/>
              </a:ext>
            </a:extLst>
          </p:cNvPr>
          <p:cNvSpPr/>
          <p:nvPr/>
        </p:nvSpPr>
        <p:spPr>
          <a:xfrm rot="5400000">
            <a:off x="10303078" y="6031238"/>
            <a:ext cx="1227868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左大括弧 50">
            <a:extLst>
              <a:ext uri="{FF2B5EF4-FFF2-40B4-BE49-F238E27FC236}">
                <a16:creationId xmlns:a16="http://schemas.microsoft.com/office/drawing/2014/main" id="{551C25A0-CC83-BF09-3922-C9BE617EECE8}"/>
              </a:ext>
            </a:extLst>
          </p:cNvPr>
          <p:cNvSpPr/>
          <p:nvPr/>
        </p:nvSpPr>
        <p:spPr>
          <a:xfrm rot="10800000">
            <a:off x="11196641" y="5536364"/>
            <a:ext cx="238126" cy="1227872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00561690-4C54-E36D-1DD9-4691BB84202A}"/>
                  </a:ext>
                </a:extLst>
              </p:cNvPr>
              <p:cNvSpPr txBox="1"/>
              <p:nvPr/>
            </p:nvSpPr>
            <p:spPr>
              <a:xfrm>
                <a:off x="11385625" y="5917301"/>
                <a:ext cx="4758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00561690-4C54-E36D-1DD9-4691BB842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625" y="5917301"/>
                <a:ext cx="47583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753F8EC7-D6E1-0315-C681-6812ADEFCD3E}"/>
                  </a:ext>
                </a:extLst>
              </p:cNvPr>
              <p:cNvSpPr txBox="1"/>
              <p:nvPr/>
            </p:nvSpPr>
            <p:spPr>
              <a:xfrm>
                <a:off x="9863093" y="3015193"/>
                <a:ext cx="881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753F8EC7-D6E1-0315-C681-6812ADEFC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93" y="3015193"/>
                <a:ext cx="881844" cy="461665"/>
              </a:xfrm>
              <a:prstGeom prst="rect">
                <a:avLst/>
              </a:prstGeom>
              <a:blipFill>
                <a:blip r:embed="rId10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左大括弧 53">
            <a:extLst>
              <a:ext uri="{FF2B5EF4-FFF2-40B4-BE49-F238E27FC236}">
                <a16:creationId xmlns:a16="http://schemas.microsoft.com/office/drawing/2014/main" id="{6585D3B6-F94F-D2E4-A557-0102B83946C9}"/>
              </a:ext>
            </a:extLst>
          </p:cNvPr>
          <p:cNvSpPr/>
          <p:nvPr/>
        </p:nvSpPr>
        <p:spPr>
          <a:xfrm rot="16200000">
            <a:off x="6207625" y="5495498"/>
            <a:ext cx="157758" cy="381001"/>
          </a:xfrm>
          <a:prstGeom prst="leftBrace">
            <a:avLst>
              <a:gd name="adj1" fmla="val 70686"/>
              <a:gd name="adj2" fmla="val 5000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5380066-835F-01EA-420B-DE171190C069}"/>
                  </a:ext>
                </a:extLst>
              </p:cNvPr>
              <p:cNvSpPr txBox="1"/>
              <p:nvPr/>
            </p:nvSpPr>
            <p:spPr>
              <a:xfrm>
                <a:off x="5255736" y="5803552"/>
                <a:ext cx="2442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92D050"/>
                    </a:solidFill>
                  </a:rPr>
                  <a:t>It won’t be larger than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zh-TW" alt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5380066-835F-01EA-420B-DE171190C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736" y="5803552"/>
                <a:ext cx="2442528" cy="369332"/>
              </a:xfrm>
              <a:prstGeom prst="rect">
                <a:avLst/>
              </a:prstGeom>
              <a:blipFill>
                <a:blip r:embed="rId11"/>
                <a:stretch>
                  <a:fillRect l="-1995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字方塊 56">
            <a:extLst>
              <a:ext uri="{FF2B5EF4-FFF2-40B4-BE49-F238E27FC236}">
                <a16:creationId xmlns:a16="http://schemas.microsoft.com/office/drawing/2014/main" id="{6EE75265-3D90-82D5-2928-762D85BB7973}"/>
              </a:ext>
            </a:extLst>
          </p:cNvPr>
          <p:cNvSpPr txBox="1"/>
          <p:nvPr/>
        </p:nvSpPr>
        <p:spPr>
          <a:xfrm>
            <a:off x="9916970" y="5025061"/>
            <a:ext cx="232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Encoding (token + pos)</a:t>
            </a:r>
            <a:endParaRPr lang="zh-TW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18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6CB15A-81BE-0AB3-360F-FF8EAAD3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Channel-Independence</a:t>
            </a:r>
            <a:endParaRPr lang="zh-TW" altLang="en-US" dirty="0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94EBC0DF-4826-20AB-6322-5E25894FC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286"/>
          <a:stretch/>
        </p:blipFill>
        <p:spPr>
          <a:xfrm>
            <a:off x="17756" y="2555103"/>
            <a:ext cx="12156569" cy="312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74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橢圓 57">
            <a:extLst>
              <a:ext uri="{FF2B5EF4-FFF2-40B4-BE49-F238E27FC236}">
                <a16:creationId xmlns:a16="http://schemas.microsoft.com/office/drawing/2014/main" id="{0B754416-9632-AF4F-5EE5-968CEA2CFB51}"/>
              </a:ext>
            </a:extLst>
          </p:cNvPr>
          <p:cNvSpPr/>
          <p:nvPr/>
        </p:nvSpPr>
        <p:spPr>
          <a:xfrm>
            <a:off x="8922051" y="100358"/>
            <a:ext cx="383874" cy="36933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6CB15A-81BE-0AB3-360F-FF8EAAD3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Patching w/ multivariate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54A8B3-63BD-B19E-3B42-7CADAB16B05E}"/>
              </a:ext>
            </a:extLst>
          </p:cNvPr>
          <p:cNvSpPr/>
          <p:nvPr/>
        </p:nvSpPr>
        <p:spPr>
          <a:xfrm>
            <a:off x="962025" y="3048000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7AF38F-CE74-AB57-5F1B-A20C09A37172}"/>
              </a:ext>
            </a:extLst>
          </p:cNvPr>
          <p:cNvSpPr/>
          <p:nvPr/>
        </p:nvSpPr>
        <p:spPr>
          <a:xfrm>
            <a:off x="962025" y="342053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6302C8-674B-BBA1-A87E-86F8FA15BD8C}"/>
              </a:ext>
            </a:extLst>
          </p:cNvPr>
          <p:cNvSpPr/>
          <p:nvPr/>
        </p:nvSpPr>
        <p:spPr>
          <a:xfrm>
            <a:off x="1704975" y="3793066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7CAA4-597A-40FE-0548-FB68DCF95D3E}"/>
              </a:ext>
            </a:extLst>
          </p:cNvPr>
          <p:cNvSpPr/>
          <p:nvPr/>
        </p:nvSpPr>
        <p:spPr>
          <a:xfrm>
            <a:off x="2400300" y="4165600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F7543F-5403-0882-13CA-4AEDE9C7C391}"/>
              </a:ext>
            </a:extLst>
          </p:cNvPr>
          <p:cNvSpPr/>
          <p:nvPr/>
        </p:nvSpPr>
        <p:spPr>
          <a:xfrm>
            <a:off x="4857750" y="4832350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D6C012-7340-52C0-E45D-9321F5C1CC25}"/>
              </a:ext>
            </a:extLst>
          </p:cNvPr>
          <p:cNvSpPr txBox="1"/>
          <p:nvPr/>
        </p:nvSpPr>
        <p:spPr>
          <a:xfrm>
            <a:off x="3810000" y="4370685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2A4159ED-3D6C-C574-1B4E-1C0D1D5A74DF}"/>
              </a:ext>
            </a:extLst>
          </p:cNvPr>
          <p:cNvSpPr/>
          <p:nvPr/>
        </p:nvSpPr>
        <p:spPr>
          <a:xfrm rot="5400000">
            <a:off x="3363647" y="-688710"/>
            <a:ext cx="349780" cy="515302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0FF37E9-CDF1-CB7A-DA94-34769AAD7B98}"/>
                  </a:ext>
                </a:extLst>
              </p:cNvPr>
              <p:cNvSpPr txBox="1"/>
              <p:nvPr/>
            </p:nvSpPr>
            <p:spPr>
              <a:xfrm>
                <a:off x="3326844" y="1279525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0FF37E9-CDF1-CB7A-DA94-34769AAD7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844" y="1279525"/>
                <a:ext cx="4430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弧 11">
            <a:extLst>
              <a:ext uri="{FF2B5EF4-FFF2-40B4-BE49-F238E27FC236}">
                <a16:creationId xmlns:a16="http://schemas.microsoft.com/office/drawing/2014/main" id="{F283A873-5CC7-4E72-8C0D-6760323FB780}"/>
              </a:ext>
            </a:extLst>
          </p:cNvPr>
          <p:cNvSpPr/>
          <p:nvPr/>
        </p:nvSpPr>
        <p:spPr>
          <a:xfrm rot="16200000">
            <a:off x="2752724" y="4130029"/>
            <a:ext cx="238126" cy="94297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A95C747-F7AE-29D4-5E48-BD30577E06A0}"/>
                  </a:ext>
                </a:extLst>
              </p:cNvPr>
              <p:cNvSpPr txBox="1"/>
              <p:nvPr/>
            </p:nvSpPr>
            <p:spPr>
              <a:xfrm>
                <a:off x="2660094" y="4738779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A95C747-F7AE-29D4-5E48-BD30577E0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94" y="4738779"/>
                <a:ext cx="4518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左大括弧 13">
            <a:extLst>
              <a:ext uri="{FF2B5EF4-FFF2-40B4-BE49-F238E27FC236}">
                <a16:creationId xmlns:a16="http://schemas.microsoft.com/office/drawing/2014/main" id="{6308859C-A5DD-C76A-1655-1B58B3AC68B1}"/>
              </a:ext>
            </a:extLst>
          </p:cNvPr>
          <p:cNvSpPr/>
          <p:nvPr/>
        </p:nvSpPr>
        <p:spPr>
          <a:xfrm rot="16200000">
            <a:off x="1213757" y="3887697"/>
            <a:ext cx="238126" cy="74431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7E7A96D-9A4F-73B0-DF31-4E865F9131F1}"/>
                  </a:ext>
                </a:extLst>
              </p:cNvPr>
              <p:cNvSpPr txBox="1"/>
              <p:nvPr/>
            </p:nvSpPr>
            <p:spPr>
              <a:xfrm>
                <a:off x="1106156" y="4397117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7E7A96D-9A4F-73B0-DF31-4E865F913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56" y="4397117"/>
                <a:ext cx="42312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群組 25">
            <a:extLst>
              <a:ext uri="{FF2B5EF4-FFF2-40B4-BE49-F238E27FC236}">
                <a16:creationId xmlns:a16="http://schemas.microsoft.com/office/drawing/2014/main" id="{AA0037F0-0AC1-A6E0-DD1D-B8E64511A0FF}"/>
              </a:ext>
            </a:extLst>
          </p:cNvPr>
          <p:cNvGrpSpPr/>
          <p:nvPr/>
        </p:nvGrpSpPr>
        <p:grpSpPr>
          <a:xfrm>
            <a:off x="5534025" y="5200444"/>
            <a:ext cx="942975" cy="238125"/>
            <a:chOff x="6296025" y="5200444"/>
            <a:chExt cx="942975" cy="23812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A208F93-6A55-623D-AB0B-BA03F1E26594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2EA103-05E6-8305-D329-BADC01DE9976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左大括弧 17">
            <a:extLst>
              <a:ext uri="{FF2B5EF4-FFF2-40B4-BE49-F238E27FC236}">
                <a16:creationId xmlns:a16="http://schemas.microsoft.com/office/drawing/2014/main" id="{E795BCBA-BB22-E143-7F56-6AC9D24B6E2F}"/>
              </a:ext>
            </a:extLst>
          </p:cNvPr>
          <p:cNvSpPr/>
          <p:nvPr/>
        </p:nvSpPr>
        <p:spPr>
          <a:xfrm>
            <a:off x="608237" y="3415617"/>
            <a:ext cx="238126" cy="2022951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E619D93-3837-DBBC-457E-CD35139EBE77}"/>
                  </a:ext>
                </a:extLst>
              </p:cNvPr>
              <p:cNvSpPr txBox="1"/>
              <p:nvPr/>
            </p:nvSpPr>
            <p:spPr>
              <a:xfrm>
                <a:off x="148956" y="4196259"/>
                <a:ext cx="487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E619D93-3837-DBBC-457E-CD35139EB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56" y="4196259"/>
                <a:ext cx="4871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9EECB83-64CC-32C0-4688-676F41323804}"/>
                  </a:ext>
                </a:extLst>
              </p:cNvPr>
              <p:cNvSpPr txBox="1"/>
              <p:nvPr/>
            </p:nvSpPr>
            <p:spPr>
              <a:xfrm>
                <a:off x="1068845" y="5779099"/>
                <a:ext cx="2669769" cy="914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TW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9EECB83-64CC-32C0-4688-676F41323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845" y="5779099"/>
                <a:ext cx="2669769" cy="9140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109DDCA7-20F8-43F7-72D3-511E90C22B88}"/>
              </a:ext>
            </a:extLst>
          </p:cNvPr>
          <p:cNvSpPr/>
          <p:nvPr/>
        </p:nvSpPr>
        <p:spPr>
          <a:xfrm rot="5400000">
            <a:off x="8067677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0C04FF-802D-33C1-6257-00056675DBF7}"/>
              </a:ext>
            </a:extLst>
          </p:cNvPr>
          <p:cNvSpPr/>
          <p:nvPr/>
        </p:nvSpPr>
        <p:spPr>
          <a:xfrm rot="5400000">
            <a:off x="8569626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C8C17AA-8AEF-E83D-A256-7601CC16F94F}"/>
              </a:ext>
            </a:extLst>
          </p:cNvPr>
          <p:cNvSpPr/>
          <p:nvPr/>
        </p:nvSpPr>
        <p:spPr>
          <a:xfrm rot="5400000">
            <a:off x="9065076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D853F3-05D7-78C6-3837-AAF81A055B49}"/>
              </a:ext>
            </a:extLst>
          </p:cNvPr>
          <p:cNvSpPr txBox="1"/>
          <p:nvPr/>
        </p:nvSpPr>
        <p:spPr>
          <a:xfrm>
            <a:off x="9781085" y="4211851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C149AEF-7A63-4474-7FA9-998015D9BDE5}"/>
              </a:ext>
            </a:extLst>
          </p:cNvPr>
          <p:cNvSpPr/>
          <p:nvPr/>
        </p:nvSpPr>
        <p:spPr>
          <a:xfrm rot="5400000">
            <a:off x="9951591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C50E9256-988F-E877-F87F-3F755F05FB09}"/>
              </a:ext>
            </a:extLst>
          </p:cNvPr>
          <p:cNvSpPr/>
          <p:nvPr/>
        </p:nvSpPr>
        <p:spPr>
          <a:xfrm>
            <a:off x="7041219" y="4309806"/>
            <a:ext cx="942975" cy="316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左大括弧 30">
            <a:extLst>
              <a:ext uri="{FF2B5EF4-FFF2-40B4-BE49-F238E27FC236}">
                <a16:creationId xmlns:a16="http://schemas.microsoft.com/office/drawing/2014/main" id="{C3782C2B-456E-371E-4498-C89BA62685D8}"/>
              </a:ext>
            </a:extLst>
          </p:cNvPr>
          <p:cNvSpPr/>
          <p:nvPr/>
        </p:nvSpPr>
        <p:spPr>
          <a:xfrm rot="5400000">
            <a:off x="9553199" y="2320620"/>
            <a:ext cx="349780" cy="2615974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0F9A1AC-AEE4-F5A4-D26A-A1E140781F04}"/>
                  </a:ext>
                </a:extLst>
              </p:cNvPr>
              <p:cNvSpPr txBox="1"/>
              <p:nvPr/>
            </p:nvSpPr>
            <p:spPr>
              <a:xfrm>
                <a:off x="9536563" y="3015193"/>
                <a:ext cx="487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0F9A1AC-AEE4-F5A4-D26A-A1E140781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563" y="3015193"/>
                <a:ext cx="4871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左大括弧 32">
            <a:extLst>
              <a:ext uri="{FF2B5EF4-FFF2-40B4-BE49-F238E27FC236}">
                <a16:creationId xmlns:a16="http://schemas.microsoft.com/office/drawing/2014/main" id="{DBE76D49-0450-A1E7-127C-FE0F521D85C4}"/>
              </a:ext>
            </a:extLst>
          </p:cNvPr>
          <p:cNvSpPr/>
          <p:nvPr/>
        </p:nvSpPr>
        <p:spPr>
          <a:xfrm rot="10800000">
            <a:off x="11196641" y="3998911"/>
            <a:ext cx="238126" cy="94297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AADA966-FD8F-935A-5200-84482233468B}"/>
                  </a:ext>
                </a:extLst>
              </p:cNvPr>
              <p:cNvSpPr txBox="1"/>
              <p:nvPr/>
            </p:nvSpPr>
            <p:spPr>
              <a:xfrm>
                <a:off x="11385625" y="4237399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AADA966-FD8F-935A-5200-844822334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625" y="4237399"/>
                <a:ext cx="451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>
            <a:extLst>
              <a:ext uri="{FF2B5EF4-FFF2-40B4-BE49-F238E27FC236}">
                <a16:creationId xmlns:a16="http://schemas.microsoft.com/office/drawing/2014/main" id="{5A5ABAF3-7B81-5CB8-FCF6-432117A90458}"/>
              </a:ext>
            </a:extLst>
          </p:cNvPr>
          <p:cNvSpPr txBox="1"/>
          <p:nvPr/>
        </p:nvSpPr>
        <p:spPr>
          <a:xfrm>
            <a:off x="6168863" y="2980127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Univariate</a:t>
            </a:r>
            <a:endParaRPr lang="zh-TW" altLang="en-US" i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A3C268-3A7A-5161-E8AB-CD7A8F44C724}"/>
              </a:ext>
            </a:extLst>
          </p:cNvPr>
          <p:cNvSpPr/>
          <p:nvPr/>
        </p:nvSpPr>
        <p:spPr>
          <a:xfrm>
            <a:off x="962025" y="2639610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B536DDE-ACDC-FF51-4D74-C45B7B7E90DE}"/>
              </a:ext>
            </a:extLst>
          </p:cNvPr>
          <p:cNvSpPr/>
          <p:nvPr/>
        </p:nvSpPr>
        <p:spPr>
          <a:xfrm>
            <a:off x="962025" y="2241251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F192D3A7-9EA1-663C-B641-2C4A4177FD8F}"/>
              </a:ext>
            </a:extLst>
          </p:cNvPr>
          <p:cNvGrpSpPr/>
          <p:nvPr/>
        </p:nvGrpSpPr>
        <p:grpSpPr>
          <a:xfrm rot="5400000">
            <a:off x="10445526" y="4349168"/>
            <a:ext cx="942975" cy="238125"/>
            <a:chOff x="6296025" y="5200444"/>
            <a:chExt cx="942975" cy="238125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E2263BB-D760-94E0-021D-A01D10E5341F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D40887E-532B-1F81-3FA1-8EA02C953287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CE248AF9-989D-8FCB-A503-CFF460746B30}"/>
              </a:ext>
            </a:extLst>
          </p:cNvPr>
          <p:cNvSpPr/>
          <p:nvPr/>
        </p:nvSpPr>
        <p:spPr>
          <a:xfrm rot="5400000">
            <a:off x="8067677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C56F7DB-0704-4FDF-0784-5D798522173D}"/>
              </a:ext>
            </a:extLst>
          </p:cNvPr>
          <p:cNvSpPr/>
          <p:nvPr/>
        </p:nvSpPr>
        <p:spPr>
          <a:xfrm rot="5400000">
            <a:off x="8569626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6B4E86D-0223-C6E7-E43F-902CC85C0AC7}"/>
              </a:ext>
            </a:extLst>
          </p:cNvPr>
          <p:cNvSpPr/>
          <p:nvPr/>
        </p:nvSpPr>
        <p:spPr>
          <a:xfrm rot="5400000">
            <a:off x="9065076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52A1D17-8B6D-A953-6C69-81EE858CE5D8}"/>
              </a:ext>
            </a:extLst>
          </p:cNvPr>
          <p:cNvSpPr txBox="1"/>
          <p:nvPr/>
        </p:nvSpPr>
        <p:spPr>
          <a:xfrm>
            <a:off x="9781085" y="222082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468A10A-9A1B-BE8A-F3E1-A3A92902239B}"/>
              </a:ext>
            </a:extLst>
          </p:cNvPr>
          <p:cNvSpPr/>
          <p:nvPr/>
        </p:nvSpPr>
        <p:spPr>
          <a:xfrm rot="5400000">
            <a:off x="9951591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2A4EE1E7-9009-CB85-4196-F2663CB9AED3}"/>
              </a:ext>
            </a:extLst>
          </p:cNvPr>
          <p:cNvGrpSpPr/>
          <p:nvPr/>
        </p:nvGrpSpPr>
        <p:grpSpPr>
          <a:xfrm rot="5400000">
            <a:off x="10445526" y="2358144"/>
            <a:ext cx="942975" cy="238125"/>
            <a:chOff x="6296025" y="5200444"/>
            <a:chExt cx="942975" cy="238125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700C041-3289-A027-6A42-1469A0C24113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373170B-7F91-2067-7929-522955D8228F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8C96C75C-A9B7-9D7C-9121-D77B52BA7F90}"/>
              </a:ext>
            </a:extLst>
          </p:cNvPr>
          <p:cNvSpPr/>
          <p:nvPr/>
        </p:nvSpPr>
        <p:spPr>
          <a:xfrm rot="5400000">
            <a:off x="8067677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5C8ABD1-FB4A-537D-F425-2461B714211E}"/>
              </a:ext>
            </a:extLst>
          </p:cNvPr>
          <p:cNvSpPr/>
          <p:nvPr/>
        </p:nvSpPr>
        <p:spPr>
          <a:xfrm rot="5400000">
            <a:off x="8569626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87D02AC-81F0-F969-C695-35AE79C8D9C2}"/>
              </a:ext>
            </a:extLst>
          </p:cNvPr>
          <p:cNvSpPr/>
          <p:nvPr/>
        </p:nvSpPr>
        <p:spPr>
          <a:xfrm rot="5400000">
            <a:off x="9065076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B0254F0-90EC-B9C1-8E50-85F6B2555427}"/>
              </a:ext>
            </a:extLst>
          </p:cNvPr>
          <p:cNvSpPr txBox="1"/>
          <p:nvPr/>
        </p:nvSpPr>
        <p:spPr>
          <a:xfrm>
            <a:off x="9781085" y="947698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331E2A5-1982-5929-A2CF-1CE6E4E5E678}"/>
              </a:ext>
            </a:extLst>
          </p:cNvPr>
          <p:cNvSpPr/>
          <p:nvPr/>
        </p:nvSpPr>
        <p:spPr>
          <a:xfrm rot="5400000">
            <a:off x="9951591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8C70ECD-111A-39A9-7226-68DB7FC1E2EA}"/>
              </a:ext>
            </a:extLst>
          </p:cNvPr>
          <p:cNvGrpSpPr/>
          <p:nvPr/>
        </p:nvGrpSpPr>
        <p:grpSpPr>
          <a:xfrm rot="5400000">
            <a:off x="10445526" y="1085015"/>
            <a:ext cx="942975" cy="238125"/>
            <a:chOff x="6296025" y="5200444"/>
            <a:chExt cx="942975" cy="238125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F873F1A-664D-5E94-C091-CDFC9A9EEFED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BBAD087-9162-C663-2A78-1038CA50AF96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E79883F7-864E-B5EF-3539-AEDDBB551173}"/>
              </a:ext>
            </a:extLst>
          </p:cNvPr>
          <p:cNvSpPr txBox="1"/>
          <p:nvPr/>
        </p:nvSpPr>
        <p:spPr>
          <a:xfrm>
            <a:off x="8769643" y="100358"/>
            <a:ext cx="122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(B, C, T</a:t>
            </a:r>
            <a:r>
              <a:rPr lang="en-US" altLang="zh-TW" baseline="-25000" dirty="0"/>
              <a:t>P</a:t>
            </a:r>
            <a:r>
              <a:rPr lang="en-US" altLang="zh-TW" dirty="0"/>
              <a:t>, P)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0020D0C2-6AD1-A814-52EF-11A4CF1A3894}"/>
                  </a:ext>
                </a:extLst>
              </p:cNvPr>
              <p:cNvSpPr txBox="1"/>
              <p:nvPr/>
            </p:nvSpPr>
            <p:spPr>
              <a:xfrm>
                <a:off x="9863093" y="3015193"/>
                <a:ext cx="881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0020D0C2-6AD1-A814-52EF-11A4CF1A3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93" y="3015193"/>
                <a:ext cx="881844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字方塊 59">
            <a:extLst>
              <a:ext uri="{FF2B5EF4-FFF2-40B4-BE49-F238E27FC236}">
                <a16:creationId xmlns:a16="http://schemas.microsoft.com/office/drawing/2014/main" id="{20260AC5-A47E-62D7-09C4-0998C9D7056E}"/>
              </a:ext>
            </a:extLst>
          </p:cNvPr>
          <p:cNvSpPr txBox="1"/>
          <p:nvPr/>
        </p:nvSpPr>
        <p:spPr>
          <a:xfrm>
            <a:off x="3343275" y="261400"/>
            <a:ext cx="3254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</a:rPr>
              <a:t>(Channel Independence)</a:t>
            </a:r>
            <a:endParaRPr lang="zh-TW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左大括弧 60">
            <a:extLst>
              <a:ext uri="{FF2B5EF4-FFF2-40B4-BE49-F238E27FC236}">
                <a16:creationId xmlns:a16="http://schemas.microsoft.com/office/drawing/2014/main" id="{349516D6-5449-5EC4-B896-E84A18FB4065}"/>
              </a:ext>
            </a:extLst>
          </p:cNvPr>
          <p:cNvSpPr/>
          <p:nvPr/>
        </p:nvSpPr>
        <p:spPr>
          <a:xfrm rot="16200000">
            <a:off x="6207625" y="5495498"/>
            <a:ext cx="157758" cy="381001"/>
          </a:xfrm>
          <a:prstGeom prst="leftBrace">
            <a:avLst>
              <a:gd name="adj1" fmla="val 70686"/>
              <a:gd name="adj2" fmla="val 5000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991F9AE5-D7E5-B63A-FAA1-64ED6B81FF53}"/>
                  </a:ext>
                </a:extLst>
              </p:cNvPr>
              <p:cNvSpPr txBox="1"/>
              <p:nvPr/>
            </p:nvSpPr>
            <p:spPr>
              <a:xfrm>
                <a:off x="5255736" y="5803552"/>
                <a:ext cx="2442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92D050"/>
                    </a:solidFill>
                  </a:rPr>
                  <a:t>It won’t be larger than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zh-TW" alt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991F9AE5-D7E5-B63A-FAA1-64ED6B81F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736" y="5803552"/>
                <a:ext cx="2442528" cy="369332"/>
              </a:xfrm>
              <a:prstGeom prst="rect">
                <a:avLst/>
              </a:prstGeom>
              <a:blipFill>
                <a:blip r:embed="rId10"/>
                <a:stretch>
                  <a:fillRect l="-1995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字方塊 62">
            <a:extLst>
              <a:ext uri="{FF2B5EF4-FFF2-40B4-BE49-F238E27FC236}">
                <a16:creationId xmlns:a16="http://schemas.microsoft.com/office/drawing/2014/main" id="{0F4DC699-5FD3-15FE-0639-A0CA40A26352}"/>
              </a:ext>
            </a:extLst>
          </p:cNvPr>
          <p:cNvSpPr txBox="1"/>
          <p:nvPr/>
        </p:nvSpPr>
        <p:spPr>
          <a:xfrm>
            <a:off x="4828244" y="5695830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highlight>
                  <a:srgbClr val="FFFF00"/>
                </a:highlight>
              </a:rPr>
              <a:t>1.</a:t>
            </a:r>
            <a:endParaRPr lang="zh-TW" altLang="en-US" sz="3200" dirty="0">
              <a:highlight>
                <a:srgbClr val="FFFF00"/>
              </a:highlight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8C756B0-7AF7-1206-4932-6509ABC91929}"/>
              </a:ext>
            </a:extLst>
          </p:cNvPr>
          <p:cNvSpPr txBox="1"/>
          <p:nvPr/>
        </p:nvSpPr>
        <p:spPr>
          <a:xfrm>
            <a:off x="7212723" y="3785910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highlight>
                  <a:srgbClr val="FFC000"/>
                </a:highlight>
              </a:rPr>
              <a:t>2.</a:t>
            </a:r>
            <a:endParaRPr lang="zh-TW" altLang="en-US" sz="3200" dirty="0">
              <a:highlight>
                <a:srgbClr val="FFC000"/>
              </a:highlight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E5805CA-C109-8ED8-C813-CB581B31A880}"/>
              </a:ext>
            </a:extLst>
          </p:cNvPr>
          <p:cNvSpPr txBox="1"/>
          <p:nvPr/>
        </p:nvSpPr>
        <p:spPr>
          <a:xfrm>
            <a:off x="8348595" y="-8616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highlight>
                  <a:srgbClr val="FFFF00"/>
                </a:highlight>
              </a:rPr>
              <a:t>3.</a:t>
            </a:r>
            <a:endParaRPr lang="zh-TW" altLang="en-US" sz="3200" dirty="0">
              <a:highlight>
                <a:srgbClr val="FFFF00"/>
              </a:highlight>
            </a:endParaRPr>
          </a:p>
        </p:txBody>
      </p:sp>
      <p:sp>
        <p:nvSpPr>
          <p:cNvPr id="66" name="箭號: 向右 65">
            <a:extLst>
              <a:ext uri="{FF2B5EF4-FFF2-40B4-BE49-F238E27FC236}">
                <a16:creationId xmlns:a16="http://schemas.microsoft.com/office/drawing/2014/main" id="{F04A6BA1-57C6-EB94-B720-4AD46F713E2D}"/>
              </a:ext>
            </a:extLst>
          </p:cNvPr>
          <p:cNvSpPr/>
          <p:nvPr/>
        </p:nvSpPr>
        <p:spPr>
          <a:xfrm rot="5400000">
            <a:off x="9549289" y="5081460"/>
            <a:ext cx="461665" cy="316853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0A97C798-4285-C752-CD7D-8CC348296C89}"/>
              </a:ext>
            </a:extLst>
          </p:cNvPr>
          <p:cNvSpPr/>
          <p:nvPr/>
        </p:nvSpPr>
        <p:spPr>
          <a:xfrm rot="5400000">
            <a:off x="7925231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88BFD47-2165-DA6B-F736-1973319BDFDC}"/>
              </a:ext>
            </a:extLst>
          </p:cNvPr>
          <p:cNvSpPr/>
          <p:nvPr/>
        </p:nvSpPr>
        <p:spPr>
          <a:xfrm rot="5400000">
            <a:off x="8427180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4FB1112-C09B-F7ED-9F89-6D5B66A42E48}"/>
              </a:ext>
            </a:extLst>
          </p:cNvPr>
          <p:cNvSpPr/>
          <p:nvPr/>
        </p:nvSpPr>
        <p:spPr>
          <a:xfrm rot="5400000">
            <a:off x="8922630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9622F7A3-330B-739C-741F-D15C9A52E2D2}"/>
              </a:ext>
            </a:extLst>
          </p:cNvPr>
          <p:cNvSpPr txBox="1"/>
          <p:nvPr/>
        </p:nvSpPr>
        <p:spPr>
          <a:xfrm>
            <a:off x="9781085" y="5891752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17A6DD9-92ED-71ED-48A0-052D149FC758}"/>
              </a:ext>
            </a:extLst>
          </p:cNvPr>
          <p:cNvSpPr/>
          <p:nvPr/>
        </p:nvSpPr>
        <p:spPr>
          <a:xfrm rot="5400000">
            <a:off x="9809145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86806EE-D64B-6918-CCF3-9847CDB70D99}"/>
              </a:ext>
            </a:extLst>
          </p:cNvPr>
          <p:cNvSpPr/>
          <p:nvPr/>
        </p:nvSpPr>
        <p:spPr>
          <a:xfrm rot="5400000">
            <a:off x="10303078" y="6031238"/>
            <a:ext cx="1227868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左大括弧 72">
            <a:extLst>
              <a:ext uri="{FF2B5EF4-FFF2-40B4-BE49-F238E27FC236}">
                <a16:creationId xmlns:a16="http://schemas.microsoft.com/office/drawing/2014/main" id="{A59F7567-1917-6631-115E-4D71A996D15C}"/>
              </a:ext>
            </a:extLst>
          </p:cNvPr>
          <p:cNvSpPr/>
          <p:nvPr/>
        </p:nvSpPr>
        <p:spPr>
          <a:xfrm rot="10800000">
            <a:off x="11196641" y="5536364"/>
            <a:ext cx="238126" cy="1227872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CBBA7522-2BCE-0667-9EC0-9426BF14BB47}"/>
                  </a:ext>
                </a:extLst>
              </p:cNvPr>
              <p:cNvSpPr txBox="1"/>
              <p:nvPr/>
            </p:nvSpPr>
            <p:spPr>
              <a:xfrm>
                <a:off x="11385625" y="5917301"/>
                <a:ext cx="4758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CBBA7522-2BCE-0667-9EC0-9426BF14B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625" y="5917301"/>
                <a:ext cx="47583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>
            <a:extLst>
              <a:ext uri="{FF2B5EF4-FFF2-40B4-BE49-F238E27FC236}">
                <a16:creationId xmlns:a16="http://schemas.microsoft.com/office/drawing/2014/main" id="{FAA85D3F-116D-F9F0-1F44-43FA8CE0446B}"/>
              </a:ext>
            </a:extLst>
          </p:cNvPr>
          <p:cNvSpPr txBox="1"/>
          <p:nvPr/>
        </p:nvSpPr>
        <p:spPr>
          <a:xfrm>
            <a:off x="9916970" y="5025061"/>
            <a:ext cx="232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Encoding (token + pos)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9D98434D-95B3-A192-48D9-0DE497866B6F}"/>
              </a:ext>
            </a:extLst>
          </p:cNvPr>
          <p:cNvSpPr txBox="1"/>
          <p:nvPr/>
        </p:nvSpPr>
        <p:spPr>
          <a:xfrm>
            <a:off x="9124443" y="4939719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highlight>
                  <a:srgbClr val="FFFF00"/>
                </a:highlight>
              </a:rPr>
              <a:t>4.</a:t>
            </a:r>
            <a:endParaRPr lang="zh-TW" altLang="en-US" sz="3200" dirty="0">
              <a:highlight>
                <a:srgbClr val="FFFF00"/>
              </a:highlight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C485B99-5FDA-8A85-F546-E60F681FA6E6}"/>
              </a:ext>
            </a:extLst>
          </p:cNvPr>
          <p:cNvSpPr txBox="1"/>
          <p:nvPr/>
        </p:nvSpPr>
        <p:spPr>
          <a:xfrm>
            <a:off x="9145723" y="375639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2D050"/>
                </a:solidFill>
              </a:rPr>
              <a:t>B’</a:t>
            </a:r>
            <a:endParaRPr lang="zh-TW" altLang="en-US" dirty="0">
              <a:solidFill>
                <a:srgbClr val="92D050"/>
              </a:solidFill>
            </a:endParaRP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1F28348F-964E-4332-AC51-D82E4B551685}"/>
              </a:ext>
            </a:extLst>
          </p:cNvPr>
          <p:cNvSpPr/>
          <p:nvPr/>
        </p:nvSpPr>
        <p:spPr>
          <a:xfrm>
            <a:off x="656061" y="3338942"/>
            <a:ext cx="11145414" cy="2224494"/>
          </a:xfrm>
          <a:custGeom>
            <a:avLst/>
            <a:gdLst>
              <a:gd name="connsiteX0" fmla="*/ 305964 w 11145414"/>
              <a:gd name="connsiteY0" fmla="*/ 9669 h 2781444"/>
              <a:gd name="connsiteX1" fmla="*/ 305964 w 11145414"/>
              <a:gd name="connsiteY1" fmla="*/ 9669 h 2781444"/>
              <a:gd name="connsiteX2" fmla="*/ 258339 w 11145414"/>
              <a:gd name="connsiteY2" fmla="*/ 114444 h 2781444"/>
              <a:gd name="connsiteX3" fmla="*/ 210714 w 11145414"/>
              <a:gd name="connsiteY3" fmla="*/ 200169 h 2781444"/>
              <a:gd name="connsiteX4" fmla="*/ 124989 w 11145414"/>
              <a:gd name="connsiteY4" fmla="*/ 428769 h 2781444"/>
              <a:gd name="connsiteX5" fmla="*/ 77364 w 11145414"/>
              <a:gd name="connsiteY5" fmla="*/ 571644 h 2781444"/>
              <a:gd name="connsiteX6" fmla="*/ 29739 w 11145414"/>
              <a:gd name="connsiteY6" fmla="*/ 724044 h 2781444"/>
              <a:gd name="connsiteX7" fmla="*/ 10689 w 11145414"/>
              <a:gd name="connsiteY7" fmla="*/ 857394 h 2781444"/>
              <a:gd name="connsiteX8" fmla="*/ 10689 w 11145414"/>
              <a:gd name="connsiteY8" fmla="*/ 1333644 h 2781444"/>
              <a:gd name="connsiteX9" fmla="*/ 153564 w 11145414"/>
              <a:gd name="connsiteY9" fmla="*/ 1667019 h 2781444"/>
              <a:gd name="connsiteX10" fmla="*/ 286914 w 11145414"/>
              <a:gd name="connsiteY10" fmla="*/ 1838469 h 2781444"/>
              <a:gd name="connsiteX11" fmla="*/ 467889 w 11145414"/>
              <a:gd name="connsiteY11" fmla="*/ 1990869 h 2781444"/>
              <a:gd name="connsiteX12" fmla="*/ 1248939 w 11145414"/>
              <a:gd name="connsiteY12" fmla="*/ 2381394 h 2781444"/>
              <a:gd name="connsiteX13" fmla="*/ 2163339 w 11145414"/>
              <a:gd name="connsiteY13" fmla="*/ 2629044 h 2781444"/>
              <a:gd name="connsiteX14" fmla="*/ 3334914 w 11145414"/>
              <a:gd name="connsiteY14" fmla="*/ 2762394 h 2781444"/>
              <a:gd name="connsiteX15" fmla="*/ 3754014 w 11145414"/>
              <a:gd name="connsiteY15" fmla="*/ 2771919 h 2781444"/>
              <a:gd name="connsiteX16" fmla="*/ 4344564 w 11145414"/>
              <a:gd name="connsiteY16" fmla="*/ 2781444 h 2781444"/>
              <a:gd name="connsiteX17" fmla="*/ 5192289 w 11145414"/>
              <a:gd name="connsiteY17" fmla="*/ 2705244 h 2781444"/>
              <a:gd name="connsiteX18" fmla="*/ 5411364 w 11145414"/>
              <a:gd name="connsiteY18" fmla="*/ 2657619 h 2781444"/>
              <a:gd name="connsiteX19" fmla="*/ 5458989 w 11145414"/>
              <a:gd name="connsiteY19" fmla="*/ 2629044 h 2781444"/>
              <a:gd name="connsiteX20" fmla="*/ 5516139 w 11145414"/>
              <a:gd name="connsiteY20" fmla="*/ 2600469 h 2781444"/>
              <a:gd name="connsiteX21" fmla="*/ 5735214 w 11145414"/>
              <a:gd name="connsiteY21" fmla="*/ 2571894 h 2781444"/>
              <a:gd name="connsiteX22" fmla="*/ 5839989 w 11145414"/>
              <a:gd name="connsiteY22" fmla="*/ 2552844 h 2781444"/>
              <a:gd name="connsiteX23" fmla="*/ 6649614 w 11145414"/>
              <a:gd name="connsiteY23" fmla="*/ 2514744 h 2781444"/>
              <a:gd name="connsiteX24" fmla="*/ 7087764 w 11145414"/>
              <a:gd name="connsiteY24" fmla="*/ 2457594 h 2781444"/>
              <a:gd name="connsiteX25" fmla="*/ 7468764 w 11145414"/>
              <a:gd name="connsiteY25" fmla="*/ 2419494 h 2781444"/>
              <a:gd name="connsiteX26" fmla="*/ 7897389 w 11145414"/>
              <a:gd name="connsiteY26" fmla="*/ 2343294 h 2781444"/>
              <a:gd name="connsiteX27" fmla="*/ 8364114 w 11145414"/>
              <a:gd name="connsiteY27" fmla="*/ 2286144 h 2781444"/>
              <a:gd name="connsiteX28" fmla="*/ 8916564 w 11145414"/>
              <a:gd name="connsiteY28" fmla="*/ 2200419 h 2781444"/>
              <a:gd name="connsiteX29" fmla="*/ 10202439 w 11145414"/>
              <a:gd name="connsiteY29" fmla="*/ 2000394 h 2781444"/>
              <a:gd name="connsiteX30" fmla="*/ 10897764 w 11145414"/>
              <a:gd name="connsiteY30" fmla="*/ 1743219 h 2781444"/>
              <a:gd name="connsiteX31" fmla="*/ 11126364 w 11145414"/>
              <a:gd name="connsiteY31" fmla="*/ 1390794 h 2781444"/>
              <a:gd name="connsiteX32" fmla="*/ 11135889 w 11145414"/>
              <a:gd name="connsiteY32" fmla="*/ 1209819 h 2781444"/>
              <a:gd name="connsiteX33" fmla="*/ 11145414 w 11145414"/>
              <a:gd name="connsiteY33" fmla="*/ 1057419 h 2781444"/>
              <a:gd name="connsiteX34" fmla="*/ 11097789 w 11145414"/>
              <a:gd name="connsiteY34" fmla="*/ 743094 h 2781444"/>
              <a:gd name="connsiteX35" fmla="*/ 11031114 w 11145414"/>
              <a:gd name="connsiteY35" fmla="*/ 638319 h 2781444"/>
              <a:gd name="connsiteX36" fmla="*/ 10945389 w 11145414"/>
              <a:gd name="connsiteY36" fmla="*/ 524019 h 2781444"/>
              <a:gd name="connsiteX37" fmla="*/ 10707264 w 11145414"/>
              <a:gd name="connsiteY37" fmla="*/ 352569 h 2781444"/>
              <a:gd name="connsiteX38" fmla="*/ 10592964 w 11145414"/>
              <a:gd name="connsiteY38" fmla="*/ 304944 h 2781444"/>
              <a:gd name="connsiteX39" fmla="*/ 10459614 w 11145414"/>
              <a:gd name="connsiteY39" fmla="*/ 285894 h 2781444"/>
              <a:gd name="connsiteX40" fmla="*/ 10250064 w 11145414"/>
              <a:gd name="connsiteY40" fmla="*/ 247794 h 2781444"/>
              <a:gd name="connsiteX41" fmla="*/ 9507114 w 11145414"/>
              <a:gd name="connsiteY41" fmla="*/ 200169 h 2781444"/>
              <a:gd name="connsiteX42" fmla="*/ 9107064 w 11145414"/>
              <a:gd name="connsiteY42" fmla="*/ 190644 h 2781444"/>
              <a:gd name="connsiteX43" fmla="*/ 5792364 w 11145414"/>
              <a:gd name="connsiteY43" fmla="*/ 162069 h 2781444"/>
              <a:gd name="connsiteX44" fmla="*/ 5192289 w 11145414"/>
              <a:gd name="connsiteY44" fmla="*/ 143019 h 2781444"/>
              <a:gd name="connsiteX45" fmla="*/ 2477664 w 11145414"/>
              <a:gd name="connsiteY45" fmla="*/ 114444 h 2781444"/>
              <a:gd name="connsiteX46" fmla="*/ 2077614 w 11145414"/>
              <a:gd name="connsiteY46" fmla="*/ 85869 h 2781444"/>
              <a:gd name="connsiteX47" fmla="*/ 1325139 w 11145414"/>
              <a:gd name="connsiteY47" fmla="*/ 66819 h 2781444"/>
              <a:gd name="connsiteX48" fmla="*/ 934614 w 11145414"/>
              <a:gd name="connsiteY48" fmla="*/ 47769 h 2781444"/>
              <a:gd name="connsiteX49" fmla="*/ 696489 w 11145414"/>
              <a:gd name="connsiteY49" fmla="*/ 38244 h 2781444"/>
              <a:gd name="connsiteX50" fmla="*/ 620289 w 11145414"/>
              <a:gd name="connsiteY50" fmla="*/ 28719 h 2781444"/>
              <a:gd name="connsiteX51" fmla="*/ 391689 w 11145414"/>
              <a:gd name="connsiteY51" fmla="*/ 144 h 2781444"/>
              <a:gd name="connsiteX52" fmla="*/ 305964 w 11145414"/>
              <a:gd name="connsiteY52" fmla="*/ 9669 h 2781444"/>
              <a:gd name="connsiteX0" fmla="*/ 391689 w 11145414"/>
              <a:gd name="connsiteY0" fmla="*/ 3615 h 2784915"/>
              <a:gd name="connsiteX1" fmla="*/ 305964 w 11145414"/>
              <a:gd name="connsiteY1" fmla="*/ 13140 h 2784915"/>
              <a:gd name="connsiteX2" fmla="*/ 258339 w 11145414"/>
              <a:gd name="connsiteY2" fmla="*/ 117915 h 2784915"/>
              <a:gd name="connsiteX3" fmla="*/ 210714 w 11145414"/>
              <a:gd name="connsiteY3" fmla="*/ 203640 h 2784915"/>
              <a:gd name="connsiteX4" fmla="*/ 124989 w 11145414"/>
              <a:gd name="connsiteY4" fmla="*/ 432240 h 2784915"/>
              <a:gd name="connsiteX5" fmla="*/ 77364 w 11145414"/>
              <a:gd name="connsiteY5" fmla="*/ 575115 h 2784915"/>
              <a:gd name="connsiteX6" fmla="*/ 29739 w 11145414"/>
              <a:gd name="connsiteY6" fmla="*/ 727515 h 2784915"/>
              <a:gd name="connsiteX7" fmla="*/ 10689 w 11145414"/>
              <a:gd name="connsiteY7" fmla="*/ 860865 h 2784915"/>
              <a:gd name="connsiteX8" fmla="*/ 10689 w 11145414"/>
              <a:gd name="connsiteY8" fmla="*/ 1337115 h 2784915"/>
              <a:gd name="connsiteX9" fmla="*/ 153564 w 11145414"/>
              <a:gd name="connsiteY9" fmla="*/ 1670490 h 2784915"/>
              <a:gd name="connsiteX10" fmla="*/ 286914 w 11145414"/>
              <a:gd name="connsiteY10" fmla="*/ 1841940 h 2784915"/>
              <a:gd name="connsiteX11" fmla="*/ 467889 w 11145414"/>
              <a:gd name="connsiteY11" fmla="*/ 1994340 h 2784915"/>
              <a:gd name="connsiteX12" fmla="*/ 1248939 w 11145414"/>
              <a:gd name="connsiteY12" fmla="*/ 2384865 h 2784915"/>
              <a:gd name="connsiteX13" fmla="*/ 2163339 w 11145414"/>
              <a:gd name="connsiteY13" fmla="*/ 2632515 h 2784915"/>
              <a:gd name="connsiteX14" fmla="*/ 3334914 w 11145414"/>
              <a:gd name="connsiteY14" fmla="*/ 2765865 h 2784915"/>
              <a:gd name="connsiteX15" fmla="*/ 3754014 w 11145414"/>
              <a:gd name="connsiteY15" fmla="*/ 2775390 h 2784915"/>
              <a:gd name="connsiteX16" fmla="*/ 4344564 w 11145414"/>
              <a:gd name="connsiteY16" fmla="*/ 2784915 h 2784915"/>
              <a:gd name="connsiteX17" fmla="*/ 5192289 w 11145414"/>
              <a:gd name="connsiteY17" fmla="*/ 2708715 h 2784915"/>
              <a:gd name="connsiteX18" fmla="*/ 5411364 w 11145414"/>
              <a:gd name="connsiteY18" fmla="*/ 2661090 h 2784915"/>
              <a:gd name="connsiteX19" fmla="*/ 5458989 w 11145414"/>
              <a:gd name="connsiteY19" fmla="*/ 2632515 h 2784915"/>
              <a:gd name="connsiteX20" fmla="*/ 5516139 w 11145414"/>
              <a:gd name="connsiteY20" fmla="*/ 2603940 h 2784915"/>
              <a:gd name="connsiteX21" fmla="*/ 5735214 w 11145414"/>
              <a:gd name="connsiteY21" fmla="*/ 2575365 h 2784915"/>
              <a:gd name="connsiteX22" fmla="*/ 5839989 w 11145414"/>
              <a:gd name="connsiteY22" fmla="*/ 2556315 h 2784915"/>
              <a:gd name="connsiteX23" fmla="*/ 6649614 w 11145414"/>
              <a:gd name="connsiteY23" fmla="*/ 2518215 h 2784915"/>
              <a:gd name="connsiteX24" fmla="*/ 7087764 w 11145414"/>
              <a:gd name="connsiteY24" fmla="*/ 2461065 h 2784915"/>
              <a:gd name="connsiteX25" fmla="*/ 7468764 w 11145414"/>
              <a:gd name="connsiteY25" fmla="*/ 2422965 h 2784915"/>
              <a:gd name="connsiteX26" fmla="*/ 7897389 w 11145414"/>
              <a:gd name="connsiteY26" fmla="*/ 2346765 h 2784915"/>
              <a:gd name="connsiteX27" fmla="*/ 8364114 w 11145414"/>
              <a:gd name="connsiteY27" fmla="*/ 2289615 h 2784915"/>
              <a:gd name="connsiteX28" fmla="*/ 8916564 w 11145414"/>
              <a:gd name="connsiteY28" fmla="*/ 2203890 h 2784915"/>
              <a:gd name="connsiteX29" fmla="*/ 10202439 w 11145414"/>
              <a:gd name="connsiteY29" fmla="*/ 2003865 h 2784915"/>
              <a:gd name="connsiteX30" fmla="*/ 10897764 w 11145414"/>
              <a:gd name="connsiteY30" fmla="*/ 1746690 h 2784915"/>
              <a:gd name="connsiteX31" fmla="*/ 11126364 w 11145414"/>
              <a:gd name="connsiteY31" fmla="*/ 1394265 h 2784915"/>
              <a:gd name="connsiteX32" fmla="*/ 11135889 w 11145414"/>
              <a:gd name="connsiteY32" fmla="*/ 1213290 h 2784915"/>
              <a:gd name="connsiteX33" fmla="*/ 11145414 w 11145414"/>
              <a:gd name="connsiteY33" fmla="*/ 1060890 h 2784915"/>
              <a:gd name="connsiteX34" fmla="*/ 11097789 w 11145414"/>
              <a:gd name="connsiteY34" fmla="*/ 746565 h 2784915"/>
              <a:gd name="connsiteX35" fmla="*/ 11031114 w 11145414"/>
              <a:gd name="connsiteY35" fmla="*/ 641790 h 2784915"/>
              <a:gd name="connsiteX36" fmla="*/ 10945389 w 11145414"/>
              <a:gd name="connsiteY36" fmla="*/ 527490 h 2784915"/>
              <a:gd name="connsiteX37" fmla="*/ 10707264 w 11145414"/>
              <a:gd name="connsiteY37" fmla="*/ 356040 h 2784915"/>
              <a:gd name="connsiteX38" fmla="*/ 10592964 w 11145414"/>
              <a:gd name="connsiteY38" fmla="*/ 308415 h 2784915"/>
              <a:gd name="connsiteX39" fmla="*/ 10459614 w 11145414"/>
              <a:gd name="connsiteY39" fmla="*/ 289365 h 2784915"/>
              <a:gd name="connsiteX40" fmla="*/ 10250064 w 11145414"/>
              <a:gd name="connsiteY40" fmla="*/ 251265 h 2784915"/>
              <a:gd name="connsiteX41" fmla="*/ 9507114 w 11145414"/>
              <a:gd name="connsiteY41" fmla="*/ 203640 h 2784915"/>
              <a:gd name="connsiteX42" fmla="*/ 9107064 w 11145414"/>
              <a:gd name="connsiteY42" fmla="*/ 194115 h 2784915"/>
              <a:gd name="connsiteX43" fmla="*/ 5792364 w 11145414"/>
              <a:gd name="connsiteY43" fmla="*/ 165540 h 2784915"/>
              <a:gd name="connsiteX44" fmla="*/ 5192289 w 11145414"/>
              <a:gd name="connsiteY44" fmla="*/ 146490 h 2784915"/>
              <a:gd name="connsiteX45" fmla="*/ 2477664 w 11145414"/>
              <a:gd name="connsiteY45" fmla="*/ 117915 h 2784915"/>
              <a:gd name="connsiteX46" fmla="*/ 2077614 w 11145414"/>
              <a:gd name="connsiteY46" fmla="*/ 89340 h 2784915"/>
              <a:gd name="connsiteX47" fmla="*/ 1325139 w 11145414"/>
              <a:gd name="connsiteY47" fmla="*/ 70290 h 2784915"/>
              <a:gd name="connsiteX48" fmla="*/ 934614 w 11145414"/>
              <a:gd name="connsiteY48" fmla="*/ 51240 h 2784915"/>
              <a:gd name="connsiteX49" fmla="*/ 696489 w 11145414"/>
              <a:gd name="connsiteY49" fmla="*/ 41715 h 2784915"/>
              <a:gd name="connsiteX50" fmla="*/ 620289 w 11145414"/>
              <a:gd name="connsiteY50" fmla="*/ 32190 h 2784915"/>
              <a:gd name="connsiteX51" fmla="*/ 391689 w 11145414"/>
              <a:gd name="connsiteY51" fmla="*/ 3615 h 2784915"/>
              <a:gd name="connsiteX0" fmla="*/ 391689 w 11145414"/>
              <a:gd name="connsiteY0" fmla="*/ 293 h 2781593"/>
              <a:gd name="connsiteX1" fmla="*/ 318664 w 11145414"/>
              <a:gd name="connsiteY1" fmla="*/ 39487 h 2781593"/>
              <a:gd name="connsiteX2" fmla="*/ 258339 w 11145414"/>
              <a:gd name="connsiteY2" fmla="*/ 114593 h 2781593"/>
              <a:gd name="connsiteX3" fmla="*/ 210714 w 11145414"/>
              <a:gd name="connsiteY3" fmla="*/ 200318 h 2781593"/>
              <a:gd name="connsiteX4" fmla="*/ 124989 w 11145414"/>
              <a:gd name="connsiteY4" fmla="*/ 428918 h 2781593"/>
              <a:gd name="connsiteX5" fmla="*/ 77364 w 11145414"/>
              <a:gd name="connsiteY5" fmla="*/ 571793 h 2781593"/>
              <a:gd name="connsiteX6" fmla="*/ 29739 w 11145414"/>
              <a:gd name="connsiteY6" fmla="*/ 724193 h 2781593"/>
              <a:gd name="connsiteX7" fmla="*/ 10689 w 11145414"/>
              <a:gd name="connsiteY7" fmla="*/ 857543 h 2781593"/>
              <a:gd name="connsiteX8" fmla="*/ 10689 w 11145414"/>
              <a:gd name="connsiteY8" fmla="*/ 1333793 h 2781593"/>
              <a:gd name="connsiteX9" fmla="*/ 153564 w 11145414"/>
              <a:gd name="connsiteY9" fmla="*/ 1667168 h 2781593"/>
              <a:gd name="connsiteX10" fmla="*/ 286914 w 11145414"/>
              <a:gd name="connsiteY10" fmla="*/ 1838618 h 2781593"/>
              <a:gd name="connsiteX11" fmla="*/ 467889 w 11145414"/>
              <a:gd name="connsiteY11" fmla="*/ 1991018 h 2781593"/>
              <a:gd name="connsiteX12" fmla="*/ 1248939 w 11145414"/>
              <a:gd name="connsiteY12" fmla="*/ 2381543 h 2781593"/>
              <a:gd name="connsiteX13" fmla="*/ 2163339 w 11145414"/>
              <a:gd name="connsiteY13" fmla="*/ 2629193 h 2781593"/>
              <a:gd name="connsiteX14" fmla="*/ 3334914 w 11145414"/>
              <a:gd name="connsiteY14" fmla="*/ 2762543 h 2781593"/>
              <a:gd name="connsiteX15" fmla="*/ 3754014 w 11145414"/>
              <a:gd name="connsiteY15" fmla="*/ 2772068 h 2781593"/>
              <a:gd name="connsiteX16" fmla="*/ 4344564 w 11145414"/>
              <a:gd name="connsiteY16" fmla="*/ 2781593 h 2781593"/>
              <a:gd name="connsiteX17" fmla="*/ 5192289 w 11145414"/>
              <a:gd name="connsiteY17" fmla="*/ 2705393 h 2781593"/>
              <a:gd name="connsiteX18" fmla="*/ 5411364 w 11145414"/>
              <a:gd name="connsiteY18" fmla="*/ 2657768 h 2781593"/>
              <a:gd name="connsiteX19" fmla="*/ 5458989 w 11145414"/>
              <a:gd name="connsiteY19" fmla="*/ 2629193 h 2781593"/>
              <a:gd name="connsiteX20" fmla="*/ 5516139 w 11145414"/>
              <a:gd name="connsiteY20" fmla="*/ 2600618 h 2781593"/>
              <a:gd name="connsiteX21" fmla="*/ 5735214 w 11145414"/>
              <a:gd name="connsiteY21" fmla="*/ 2572043 h 2781593"/>
              <a:gd name="connsiteX22" fmla="*/ 5839989 w 11145414"/>
              <a:gd name="connsiteY22" fmla="*/ 2552993 h 2781593"/>
              <a:gd name="connsiteX23" fmla="*/ 6649614 w 11145414"/>
              <a:gd name="connsiteY23" fmla="*/ 2514893 h 2781593"/>
              <a:gd name="connsiteX24" fmla="*/ 7087764 w 11145414"/>
              <a:gd name="connsiteY24" fmla="*/ 2457743 h 2781593"/>
              <a:gd name="connsiteX25" fmla="*/ 7468764 w 11145414"/>
              <a:gd name="connsiteY25" fmla="*/ 2419643 h 2781593"/>
              <a:gd name="connsiteX26" fmla="*/ 7897389 w 11145414"/>
              <a:gd name="connsiteY26" fmla="*/ 2343443 h 2781593"/>
              <a:gd name="connsiteX27" fmla="*/ 8364114 w 11145414"/>
              <a:gd name="connsiteY27" fmla="*/ 2286293 h 2781593"/>
              <a:gd name="connsiteX28" fmla="*/ 8916564 w 11145414"/>
              <a:gd name="connsiteY28" fmla="*/ 2200568 h 2781593"/>
              <a:gd name="connsiteX29" fmla="*/ 10202439 w 11145414"/>
              <a:gd name="connsiteY29" fmla="*/ 2000543 h 2781593"/>
              <a:gd name="connsiteX30" fmla="*/ 10897764 w 11145414"/>
              <a:gd name="connsiteY30" fmla="*/ 1743368 h 2781593"/>
              <a:gd name="connsiteX31" fmla="*/ 11126364 w 11145414"/>
              <a:gd name="connsiteY31" fmla="*/ 1390943 h 2781593"/>
              <a:gd name="connsiteX32" fmla="*/ 11135889 w 11145414"/>
              <a:gd name="connsiteY32" fmla="*/ 1209968 h 2781593"/>
              <a:gd name="connsiteX33" fmla="*/ 11145414 w 11145414"/>
              <a:gd name="connsiteY33" fmla="*/ 1057568 h 2781593"/>
              <a:gd name="connsiteX34" fmla="*/ 11097789 w 11145414"/>
              <a:gd name="connsiteY34" fmla="*/ 743243 h 2781593"/>
              <a:gd name="connsiteX35" fmla="*/ 11031114 w 11145414"/>
              <a:gd name="connsiteY35" fmla="*/ 638468 h 2781593"/>
              <a:gd name="connsiteX36" fmla="*/ 10945389 w 11145414"/>
              <a:gd name="connsiteY36" fmla="*/ 524168 h 2781593"/>
              <a:gd name="connsiteX37" fmla="*/ 10707264 w 11145414"/>
              <a:gd name="connsiteY37" fmla="*/ 352718 h 2781593"/>
              <a:gd name="connsiteX38" fmla="*/ 10592964 w 11145414"/>
              <a:gd name="connsiteY38" fmla="*/ 305093 h 2781593"/>
              <a:gd name="connsiteX39" fmla="*/ 10459614 w 11145414"/>
              <a:gd name="connsiteY39" fmla="*/ 286043 h 2781593"/>
              <a:gd name="connsiteX40" fmla="*/ 10250064 w 11145414"/>
              <a:gd name="connsiteY40" fmla="*/ 247943 h 2781593"/>
              <a:gd name="connsiteX41" fmla="*/ 9507114 w 11145414"/>
              <a:gd name="connsiteY41" fmla="*/ 200318 h 2781593"/>
              <a:gd name="connsiteX42" fmla="*/ 9107064 w 11145414"/>
              <a:gd name="connsiteY42" fmla="*/ 190793 h 2781593"/>
              <a:gd name="connsiteX43" fmla="*/ 5792364 w 11145414"/>
              <a:gd name="connsiteY43" fmla="*/ 162218 h 2781593"/>
              <a:gd name="connsiteX44" fmla="*/ 5192289 w 11145414"/>
              <a:gd name="connsiteY44" fmla="*/ 143168 h 2781593"/>
              <a:gd name="connsiteX45" fmla="*/ 2477664 w 11145414"/>
              <a:gd name="connsiteY45" fmla="*/ 114593 h 2781593"/>
              <a:gd name="connsiteX46" fmla="*/ 2077614 w 11145414"/>
              <a:gd name="connsiteY46" fmla="*/ 86018 h 2781593"/>
              <a:gd name="connsiteX47" fmla="*/ 1325139 w 11145414"/>
              <a:gd name="connsiteY47" fmla="*/ 66968 h 2781593"/>
              <a:gd name="connsiteX48" fmla="*/ 934614 w 11145414"/>
              <a:gd name="connsiteY48" fmla="*/ 47918 h 2781593"/>
              <a:gd name="connsiteX49" fmla="*/ 696489 w 11145414"/>
              <a:gd name="connsiteY49" fmla="*/ 38393 h 2781593"/>
              <a:gd name="connsiteX50" fmla="*/ 620289 w 11145414"/>
              <a:gd name="connsiteY50" fmla="*/ 28868 h 2781593"/>
              <a:gd name="connsiteX51" fmla="*/ 391689 w 11145414"/>
              <a:gd name="connsiteY51" fmla="*/ 293 h 2781593"/>
              <a:gd name="connsiteX0" fmla="*/ 391689 w 11145414"/>
              <a:gd name="connsiteY0" fmla="*/ 148 h 2781448"/>
              <a:gd name="connsiteX1" fmla="*/ 318664 w 11145414"/>
              <a:gd name="connsiteY1" fmla="*/ 39342 h 2781448"/>
              <a:gd name="connsiteX2" fmla="*/ 258339 w 11145414"/>
              <a:gd name="connsiteY2" fmla="*/ 114448 h 2781448"/>
              <a:gd name="connsiteX3" fmla="*/ 210714 w 11145414"/>
              <a:gd name="connsiteY3" fmla="*/ 200173 h 2781448"/>
              <a:gd name="connsiteX4" fmla="*/ 124989 w 11145414"/>
              <a:gd name="connsiteY4" fmla="*/ 428773 h 2781448"/>
              <a:gd name="connsiteX5" fmla="*/ 77364 w 11145414"/>
              <a:gd name="connsiteY5" fmla="*/ 571648 h 2781448"/>
              <a:gd name="connsiteX6" fmla="*/ 29739 w 11145414"/>
              <a:gd name="connsiteY6" fmla="*/ 724048 h 2781448"/>
              <a:gd name="connsiteX7" fmla="*/ 10689 w 11145414"/>
              <a:gd name="connsiteY7" fmla="*/ 857398 h 2781448"/>
              <a:gd name="connsiteX8" fmla="*/ 10689 w 11145414"/>
              <a:gd name="connsiteY8" fmla="*/ 1333648 h 2781448"/>
              <a:gd name="connsiteX9" fmla="*/ 153564 w 11145414"/>
              <a:gd name="connsiteY9" fmla="*/ 1667023 h 2781448"/>
              <a:gd name="connsiteX10" fmla="*/ 286914 w 11145414"/>
              <a:gd name="connsiteY10" fmla="*/ 1838473 h 2781448"/>
              <a:gd name="connsiteX11" fmla="*/ 467889 w 11145414"/>
              <a:gd name="connsiteY11" fmla="*/ 1990873 h 2781448"/>
              <a:gd name="connsiteX12" fmla="*/ 1248939 w 11145414"/>
              <a:gd name="connsiteY12" fmla="*/ 2381398 h 2781448"/>
              <a:gd name="connsiteX13" fmla="*/ 2163339 w 11145414"/>
              <a:gd name="connsiteY13" fmla="*/ 2629048 h 2781448"/>
              <a:gd name="connsiteX14" fmla="*/ 3334914 w 11145414"/>
              <a:gd name="connsiteY14" fmla="*/ 2762398 h 2781448"/>
              <a:gd name="connsiteX15" fmla="*/ 3754014 w 11145414"/>
              <a:gd name="connsiteY15" fmla="*/ 2771923 h 2781448"/>
              <a:gd name="connsiteX16" fmla="*/ 4344564 w 11145414"/>
              <a:gd name="connsiteY16" fmla="*/ 2781448 h 2781448"/>
              <a:gd name="connsiteX17" fmla="*/ 5192289 w 11145414"/>
              <a:gd name="connsiteY17" fmla="*/ 2705248 h 2781448"/>
              <a:gd name="connsiteX18" fmla="*/ 5411364 w 11145414"/>
              <a:gd name="connsiteY18" fmla="*/ 2657623 h 2781448"/>
              <a:gd name="connsiteX19" fmla="*/ 5458989 w 11145414"/>
              <a:gd name="connsiteY19" fmla="*/ 2629048 h 2781448"/>
              <a:gd name="connsiteX20" fmla="*/ 5516139 w 11145414"/>
              <a:gd name="connsiteY20" fmla="*/ 2600473 h 2781448"/>
              <a:gd name="connsiteX21" fmla="*/ 5735214 w 11145414"/>
              <a:gd name="connsiteY21" fmla="*/ 2571898 h 2781448"/>
              <a:gd name="connsiteX22" fmla="*/ 5839989 w 11145414"/>
              <a:gd name="connsiteY22" fmla="*/ 2552848 h 2781448"/>
              <a:gd name="connsiteX23" fmla="*/ 6649614 w 11145414"/>
              <a:gd name="connsiteY23" fmla="*/ 2514748 h 2781448"/>
              <a:gd name="connsiteX24" fmla="*/ 7087764 w 11145414"/>
              <a:gd name="connsiteY24" fmla="*/ 2457598 h 2781448"/>
              <a:gd name="connsiteX25" fmla="*/ 7468764 w 11145414"/>
              <a:gd name="connsiteY25" fmla="*/ 2419498 h 2781448"/>
              <a:gd name="connsiteX26" fmla="*/ 7897389 w 11145414"/>
              <a:gd name="connsiteY26" fmla="*/ 2343298 h 2781448"/>
              <a:gd name="connsiteX27" fmla="*/ 8364114 w 11145414"/>
              <a:gd name="connsiteY27" fmla="*/ 2286148 h 2781448"/>
              <a:gd name="connsiteX28" fmla="*/ 8916564 w 11145414"/>
              <a:gd name="connsiteY28" fmla="*/ 2200423 h 2781448"/>
              <a:gd name="connsiteX29" fmla="*/ 10202439 w 11145414"/>
              <a:gd name="connsiteY29" fmla="*/ 2000398 h 2781448"/>
              <a:gd name="connsiteX30" fmla="*/ 10897764 w 11145414"/>
              <a:gd name="connsiteY30" fmla="*/ 1743223 h 2781448"/>
              <a:gd name="connsiteX31" fmla="*/ 11126364 w 11145414"/>
              <a:gd name="connsiteY31" fmla="*/ 1390798 h 2781448"/>
              <a:gd name="connsiteX32" fmla="*/ 11135889 w 11145414"/>
              <a:gd name="connsiteY32" fmla="*/ 1209823 h 2781448"/>
              <a:gd name="connsiteX33" fmla="*/ 11145414 w 11145414"/>
              <a:gd name="connsiteY33" fmla="*/ 1057423 h 2781448"/>
              <a:gd name="connsiteX34" fmla="*/ 11097789 w 11145414"/>
              <a:gd name="connsiteY34" fmla="*/ 743098 h 2781448"/>
              <a:gd name="connsiteX35" fmla="*/ 11031114 w 11145414"/>
              <a:gd name="connsiteY35" fmla="*/ 638323 h 2781448"/>
              <a:gd name="connsiteX36" fmla="*/ 10945389 w 11145414"/>
              <a:gd name="connsiteY36" fmla="*/ 524023 h 2781448"/>
              <a:gd name="connsiteX37" fmla="*/ 10707264 w 11145414"/>
              <a:gd name="connsiteY37" fmla="*/ 352573 h 2781448"/>
              <a:gd name="connsiteX38" fmla="*/ 10592964 w 11145414"/>
              <a:gd name="connsiteY38" fmla="*/ 304948 h 2781448"/>
              <a:gd name="connsiteX39" fmla="*/ 10459614 w 11145414"/>
              <a:gd name="connsiteY39" fmla="*/ 285898 h 2781448"/>
              <a:gd name="connsiteX40" fmla="*/ 10250064 w 11145414"/>
              <a:gd name="connsiteY40" fmla="*/ 247798 h 2781448"/>
              <a:gd name="connsiteX41" fmla="*/ 9507114 w 11145414"/>
              <a:gd name="connsiteY41" fmla="*/ 200173 h 2781448"/>
              <a:gd name="connsiteX42" fmla="*/ 9107064 w 11145414"/>
              <a:gd name="connsiteY42" fmla="*/ 190648 h 2781448"/>
              <a:gd name="connsiteX43" fmla="*/ 5792364 w 11145414"/>
              <a:gd name="connsiteY43" fmla="*/ 162073 h 2781448"/>
              <a:gd name="connsiteX44" fmla="*/ 5192289 w 11145414"/>
              <a:gd name="connsiteY44" fmla="*/ 143023 h 2781448"/>
              <a:gd name="connsiteX45" fmla="*/ 2477664 w 11145414"/>
              <a:gd name="connsiteY45" fmla="*/ 114448 h 2781448"/>
              <a:gd name="connsiteX46" fmla="*/ 2077614 w 11145414"/>
              <a:gd name="connsiteY46" fmla="*/ 85873 h 2781448"/>
              <a:gd name="connsiteX47" fmla="*/ 1325139 w 11145414"/>
              <a:gd name="connsiteY47" fmla="*/ 66823 h 2781448"/>
              <a:gd name="connsiteX48" fmla="*/ 934614 w 11145414"/>
              <a:gd name="connsiteY48" fmla="*/ 47773 h 2781448"/>
              <a:gd name="connsiteX49" fmla="*/ 696489 w 11145414"/>
              <a:gd name="connsiteY49" fmla="*/ 38248 h 2781448"/>
              <a:gd name="connsiteX50" fmla="*/ 620289 w 11145414"/>
              <a:gd name="connsiteY50" fmla="*/ 28723 h 2781448"/>
              <a:gd name="connsiteX51" fmla="*/ 391689 w 11145414"/>
              <a:gd name="connsiteY51" fmla="*/ 148 h 2781448"/>
              <a:gd name="connsiteX0" fmla="*/ 620289 w 11145414"/>
              <a:gd name="connsiteY0" fmla="*/ 342 h 2753067"/>
              <a:gd name="connsiteX1" fmla="*/ 318664 w 11145414"/>
              <a:gd name="connsiteY1" fmla="*/ 10961 h 2753067"/>
              <a:gd name="connsiteX2" fmla="*/ 258339 w 11145414"/>
              <a:gd name="connsiteY2" fmla="*/ 86067 h 2753067"/>
              <a:gd name="connsiteX3" fmla="*/ 210714 w 11145414"/>
              <a:gd name="connsiteY3" fmla="*/ 171792 h 2753067"/>
              <a:gd name="connsiteX4" fmla="*/ 124989 w 11145414"/>
              <a:gd name="connsiteY4" fmla="*/ 400392 h 2753067"/>
              <a:gd name="connsiteX5" fmla="*/ 77364 w 11145414"/>
              <a:gd name="connsiteY5" fmla="*/ 543267 h 2753067"/>
              <a:gd name="connsiteX6" fmla="*/ 29739 w 11145414"/>
              <a:gd name="connsiteY6" fmla="*/ 695667 h 2753067"/>
              <a:gd name="connsiteX7" fmla="*/ 10689 w 11145414"/>
              <a:gd name="connsiteY7" fmla="*/ 829017 h 2753067"/>
              <a:gd name="connsiteX8" fmla="*/ 10689 w 11145414"/>
              <a:gd name="connsiteY8" fmla="*/ 1305267 h 2753067"/>
              <a:gd name="connsiteX9" fmla="*/ 153564 w 11145414"/>
              <a:gd name="connsiteY9" fmla="*/ 1638642 h 2753067"/>
              <a:gd name="connsiteX10" fmla="*/ 286914 w 11145414"/>
              <a:gd name="connsiteY10" fmla="*/ 1810092 h 2753067"/>
              <a:gd name="connsiteX11" fmla="*/ 467889 w 11145414"/>
              <a:gd name="connsiteY11" fmla="*/ 1962492 h 2753067"/>
              <a:gd name="connsiteX12" fmla="*/ 1248939 w 11145414"/>
              <a:gd name="connsiteY12" fmla="*/ 2353017 h 2753067"/>
              <a:gd name="connsiteX13" fmla="*/ 2163339 w 11145414"/>
              <a:gd name="connsiteY13" fmla="*/ 2600667 h 2753067"/>
              <a:gd name="connsiteX14" fmla="*/ 3334914 w 11145414"/>
              <a:gd name="connsiteY14" fmla="*/ 2734017 h 2753067"/>
              <a:gd name="connsiteX15" fmla="*/ 3754014 w 11145414"/>
              <a:gd name="connsiteY15" fmla="*/ 2743542 h 2753067"/>
              <a:gd name="connsiteX16" fmla="*/ 4344564 w 11145414"/>
              <a:gd name="connsiteY16" fmla="*/ 2753067 h 2753067"/>
              <a:gd name="connsiteX17" fmla="*/ 5192289 w 11145414"/>
              <a:gd name="connsiteY17" fmla="*/ 2676867 h 2753067"/>
              <a:gd name="connsiteX18" fmla="*/ 5411364 w 11145414"/>
              <a:gd name="connsiteY18" fmla="*/ 2629242 h 2753067"/>
              <a:gd name="connsiteX19" fmla="*/ 5458989 w 11145414"/>
              <a:gd name="connsiteY19" fmla="*/ 2600667 h 2753067"/>
              <a:gd name="connsiteX20" fmla="*/ 5516139 w 11145414"/>
              <a:gd name="connsiteY20" fmla="*/ 2572092 h 2753067"/>
              <a:gd name="connsiteX21" fmla="*/ 5735214 w 11145414"/>
              <a:gd name="connsiteY21" fmla="*/ 2543517 h 2753067"/>
              <a:gd name="connsiteX22" fmla="*/ 5839989 w 11145414"/>
              <a:gd name="connsiteY22" fmla="*/ 2524467 h 2753067"/>
              <a:gd name="connsiteX23" fmla="*/ 6649614 w 11145414"/>
              <a:gd name="connsiteY23" fmla="*/ 2486367 h 2753067"/>
              <a:gd name="connsiteX24" fmla="*/ 7087764 w 11145414"/>
              <a:gd name="connsiteY24" fmla="*/ 2429217 h 2753067"/>
              <a:gd name="connsiteX25" fmla="*/ 7468764 w 11145414"/>
              <a:gd name="connsiteY25" fmla="*/ 2391117 h 2753067"/>
              <a:gd name="connsiteX26" fmla="*/ 7897389 w 11145414"/>
              <a:gd name="connsiteY26" fmla="*/ 2314917 h 2753067"/>
              <a:gd name="connsiteX27" fmla="*/ 8364114 w 11145414"/>
              <a:gd name="connsiteY27" fmla="*/ 2257767 h 2753067"/>
              <a:gd name="connsiteX28" fmla="*/ 8916564 w 11145414"/>
              <a:gd name="connsiteY28" fmla="*/ 2172042 h 2753067"/>
              <a:gd name="connsiteX29" fmla="*/ 10202439 w 11145414"/>
              <a:gd name="connsiteY29" fmla="*/ 1972017 h 2753067"/>
              <a:gd name="connsiteX30" fmla="*/ 10897764 w 11145414"/>
              <a:gd name="connsiteY30" fmla="*/ 1714842 h 2753067"/>
              <a:gd name="connsiteX31" fmla="*/ 11126364 w 11145414"/>
              <a:gd name="connsiteY31" fmla="*/ 1362417 h 2753067"/>
              <a:gd name="connsiteX32" fmla="*/ 11135889 w 11145414"/>
              <a:gd name="connsiteY32" fmla="*/ 1181442 h 2753067"/>
              <a:gd name="connsiteX33" fmla="*/ 11145414 w 11145414"/>
              <a:gd name="connsiteY33" fmla="*/ 1029042 h 2753067"/>
              <a:gd name="connsiteX34" fmla="*/ 11097789 w 11145414"/>
              <a:gd name="connsiteY34" fmla="*/ 714717 h 2753067"/>
              <a:gd name="connsiteX35" fmla="*/ 11031114 w 11145414"/>
              <a:gd name="connsiteY35" fmla="*/ 609942 h 2753067"/>
              <a:gd name="connsiteX36" fmla="*/ 10945389 w 11145414"/>
              <a:gd name="connsiteY36" fmla="*/ 495642 h 2753067"/>
              <a:gd name="connsiteX37" fmla="*/ 10707264 w 11145414"/>
              <a:gd name="connsiteY37" fmla="*/ 324192 h 2753067"/>
              <a:gd name="connsiteX38" fmla="*/ 10592964 w 11145414"/>
              <a:gd name="connsiteY38" fmla="*/ 276567 h 2753067"/>
              <a:gd name="connsiteX39" fmla="*/ 10459614 w 11145414"/>
              <a:gd name="connsiteY39" fmla="*/ 257517 h 2753067"/>
              <a:gd name="connsiteX40" fmla="*/ 10250064 w 11145414"/>
              <a:gd name="connsiteY40" fmla="*/ 219417 h 2753067"/>
              <a:gd name="connsiteX41" fmla="*/ 9507114 w 11145414"/>
              <a:gd name="connsiteY41" fmla="*/ 171792 h 2753067"/>
              <a:gd name="connsiteX42" fmla="*/ 9107064 w 11145414"/>
              <a:gd name="connsiteY42" fmla="*/ 162267 h 2753067"/>
              <a:gd name="connsiteX43" fmla="*/ 5792364 w 11145414"/>
              <a:gd name="connsiteY43" fmla="*/ 133692 h 2753067"/>
              <a:gd name="connsiteX44" fmla="*/ 5192289 w 11145414"/>
              <a:gd name="connsiteY44" fmla="*/ 114642 h 2753067"/>
              <a:gd name="connsiteX45" fmla="*/ 2477664 w 11145414"/>
              <a:gd name="connsiteY45" fmla="*/ 86067 h 2753067"/>
              <a:gd name="connsiteX46" fmla="*/ 2077614 w 11145414"/>
              <a:gd name="connsiteY46" fmla="*/ 57492 h 2753067"/>
              <a:gd name="connsiteX47" fmla="*/ 1325139 w 11145414"/>
              <a:gd name="connsiteY47" fmla="*/ 38442 h 2753067"/>
              <a:gd name="connsiteX48" fmla="*/ 934614 w 11145414"/>
              <a:gd name="connsiteY48" fmla="*/ 19392 h 2753067"/>
              <a:gd name="connsiteX49" fmla="*/ 696489 w 11145414"/>
              <a:gd name="connsiteY49" fmla="*/ 9867 h 2753067"/>
              <a:gd name="connsiteX50" fmla="*/ 620289 w 11145414"/>
              <a:gd name="connsiteY50" fmla="*/ 342 h 2753067"/>
              <a:gd name="connsiteX0" fmla="*/ 620289 w 11145414"/>
              <a:gd name="connsiteY0" fmla="*/ 0 h 2752725"/>
              <a:gd name="connsiteX1" fmla="*/ 258339 w 11145414"/>
              <a:gd name="connsiteY1" fmla="*/ 85725 h 2752725"/>
              <a:gd name="connsiteX2" fmla="*/ 210714 w 11145414"/>
              <a:gd name="connsiteY2" fmla="*/ 171450 h 2752725"/>
              <a:gd name="connsiteX3" fmla="*/ 124989 w 11145414"/>
              <a:gd name="connsiteY3" fmla="*/ 400050 h 2752725"/>
              <a:gd name="connsiteX4" fmla="*/ 77364 w 11145414"/>
              <a:gd name="connsiteY4" fmla="*/ 542925 h 2752725"/>
              <a:gd name="connsiteX5" fmla="*/ 29739 w 11145414"/>
              <a:gd name="connsiteY5" fmla="*/ 695325 h 2752725"/>
              <a:gd name="connsiteX6" fmla="*/ 10689 w 11145414"/>
              <a:gd name="connsiteY6" fmla="*/ 828675 h 2752725"/>
              <a:gd name="connsiteX7" fmla="*/ 10689 w 11145414"/>
              <a:gd name="connsiteY7" fmla="*/ 1304925 h 2752725"/>
              <a:gd name="connsiteX8" fmla="*/ 153564 w 11145414"/>
              <a:gd name="connsiteY8" fmla="*/ 1638300 h 2752725"/>
              <a:gd name="connsiteX9" fmla="*/ 286914 w 11145414"/>
              <a:gd name="connsiteY9" fmla="*/ 1809750 h 2752725"/>
              <a:gd name="connsiteX10" fmla="*/ 467889 w 11145414"/>
              <a:gd name="connsiteY10" fmla="*/ 1962150 h 2752725"/>
              <a:gd name="connsiteX11" fmla="*/ 1248939 w 11145414"/>
              <a:gd name="connsiteY11" fmla="*/ 2352675 h 2752725"/>
              <a:gd name="connsiteX12" fmla="*/ 2163339 w 11145414"/>
              <a:gd name="connsiteY12" fmla="*/ 2600325 h 2752725"/>
              <a:gd name="connsiteX13" fmla="*/ 3334914 w 11145414"/>
              <a:gd name="connsiteY13" fmla="*/ 2733675 h 2752725"/>
              <a:gd name="connsiteX14" fmla="*/ 3754014 w 11145414"/>
              <a:gd name="connsiteY14" fmla="*/ 2743200 h 2752725"/>
              <a:gd name="connsiteX15" fmla="*/ 4344564 w 11145414"/>
              <a:gd name="connsiteY15" fmla="*/ 2752725 h 2752725"/>
              <a:gd name="connsiteX16" fmla="*/ 5192289 w 11145414"/>
              <a:gd name="connsiteY16" fmla="*/ 2676525 h 2752725"/>
              <a:gd name="connsiteX17" fmla="*/ 5411364 w 11145414"/>
              <a:gd name="connsiteY17" fmla="*/ 2628900 h 2752725"/>
              <a:gd name="connsiteX18" fmla="*/ 5458989 w 11145414"/>
              <a:gd name="connsiteY18" fmla="*/ 2600325 h 2752725"/>
              <a:gd name="connsiteX19" fmla="*/ 5516139 w 11145414"/>
              <a:gd name="connsiteY19" fmla="*/ 2571750 h 2752725"/>
              <a:gd name="connsiteX20" fmla="*/ 5735214 w 11145414"/>
              <a:gd name="connsiteY20" fmla="*/ 2543175 h 2752725"/>
              <a:gd name="connsiteX21" fmla="*/ 5839989 w 11145414"/>
              <a:gd name="connsiteY21" fmla="*/ 2524125 h 2752725"/>
              <a:gd name="connsiteX22" fmla="*/ 6649614 w 11145414"/>
              <a:gd name="connsiteY22" fmla="*/ 2486025 h 2752725"/>
              <a:gd name="connsiteX23" fmla="*/ 7087764 w 11145414"/>
              <a:gd name="connsiteY23" fmla="*/ 2428875 h 2752725"/>
              <a:gd name="connsiteX24" fmla="*/ 7468764 w 11145414"/>
              <a:gd name="connsiteY24" fmla="*/ 2390775 h 2752725"/>
              <a:gd name="connsiteX25" fmla="*/ 7897389 w 11145414"/>
              <a:gd name="connsiteY25" fmla="*/ 2314575 h 2752725"/>
              <a:gd name="connsiteX26" fmla="*/ 8364114 w 11145414"/>
              <a:gd name="connsiteY26" fmla="*/ 2257425 h 2752725"/>
              <a:gd name="connsiteX27" fmla="*/ 8916564 w 11145414"/>
              <a:gd name="connsiteY27" fmla="*/ 2171700 h 2752725"/>
              <a:gd name="connsiteX28" fmla="*/ 10202439 w 11145414"/>
              <a:gd name="connsiteY28" fmla="*/ 1971675 h 2752725"/>
              <a:gd name="connsiteX29" fmla="*/ 10897764 w 11145414"/>
              <a:gd name="connsiteY29" fmla="*/ 1714500 h 2752725"/>
              <a:gd name="connsiteX30" fmla="*/ 11126364 w 11145414"/>
              <a:gd name="connsiteY30" fmla="*/ 1362075 h 2752725"/>
              <a:gd name="connsiteX31" fmla="*/ 11135889 w 11145414"/>
              <a:gd name="connsiteY31" fmla="*/ 1181100 h 2752725"/>
              <a:gd name="connsiteX32" fmla="*/ 11145414 w 11145414"/>
              <a:gd name="connsiteY32" fmla="*/ 1028700 h 2752725"/>
              <a:gd name="connsiteX33" fmla="*/ 11097789 w 11145414"/>
              <a:gd name="connsiteY33" fmla="*/ 714375 h 2752725"/>
              <a:gd name="connsiteX34" fmla="*/ 11031114 w 11145414"/>
              <a:gd name="connsiteY34" fmla="*/ 609600 h 2752725"/>
              <a:gd name="connsiteX35" fmla="*/ 10945389 w 11145414"/>
              <a:gd name="connsiteY35" fmla="*/ 495300 h 2752725"/>
              <a:gd name="connsiteX36" fmla="*/ 10707264 w 11145414"/>
              <a:gd name="connsiteY36" fmla="*/ 323850 h 2752725"/>
              <a:gd name="connsiteX37" fmla="*/ 10592964 w 11145414"/>
              <a:gd name="connsiteY37" fmla="*/ 276225 h 2752725"/>
              <a:gd name="connsiteX38" fmla="*/ 10459614 w 11145414"/>
              <a:gd name="connsiteY38" fmla="*/ 257175 h 2752725"/>
              <a:gd name="connsiteX39" fmla="*/ 10250064 w 11145414"/>
              <a:gd name="connsiteY39" fmla="*/ 219075 h 2752725"/>
              <a:gd name="connsiteX40" fmla="*/ 9507114 w 11145414"/>
              <a:gd name="connsiteY40" fmla="*/ 171450 h 2752725"/>
              <a:gd name="connsiteX41" fmla="*/ 9107064 w 11145414"/>
              <a:gd name="connsiteY41" fmla="*/ 161925 h 2752725"/>
              <a:gd name="connsiteX42" fmla="*/ 5792364 w 11145414"/>
              <a:gd name="connsiteY42" fmla="*/ 133350 h 2752725"/>
              <a:gd name="connsiteX43" fmla="*/ 5192289 w 11145414"/>
              <a:gd name="connsiteY43" fmla="*/ 114300 h 2752725"/>
              <a:gd name="connsiteX44" fmla="*/ 2477664 w 11145414"/>
              <a:gd name="connsiteY44" fmla="*/ 85725 h 2752725"/>
              <a:gd name="connsiteX45" fmla="*/ 2077614 w 11145414"/>
              <a:gd name="connsiteY45" fmla="*/ 57150 h 2752725"/>
              <a:gd name="connsiteX46" fmla="*/ 1325139 w 11145414"/>
              <a:gd name="connsiteY46" fmla="*/ 38100 h 2752725"/>
              <a:gd name="connsiteX47" fmla="*/ 934614 w 11145414"/>
              <a:gd name="connsiteY47" fmla="*/ 19050 h 2752725"/>
              <a:gd name="connsiteX48" fmla="*/ 696489 w 11145414"/>
              <a:gd name="connsiteY48" fmla="*/ 9525 h 2752725"/>
              <a:gd name="connsiteX49" fmla="*/ 620289 w 11145414"/>
              <a:gd name="connsiteY49" fmla="*/ 0 h 2752725"/>
              <a:gd name="connsiteX0" fmla="*/ 620289 w 11145414"/>
              <a:gd name="connsiteY0" fmla="*/ 0 h 2752725"/>
              <a:gd name="connsiteX1" fmla="*/ 258339 w 11145414"/>
              <a:gd name="connsiteY1" fmla="*/ 85725 h 2752725"/>
              <a:gd name="connsiteX2" fmla="*/ 210714 w 11145414"/>
              <a:gd name="connsiteY2" fmla="*/ 171450 h 2752725"/>
              <a:gd name="connsiteX3" fmla="*/ 124989 w 11145414"/>
              <a:gd name="connsiteY3" fmla="*/ 400050 h 2752725"/>
              <a:gd name="connsiteX4" fmla="*/ 77364 w 11145414"/>
              <a:gd name="connsiteY4" fmla="*/ 542925 h 2752725"/>
              <a:gd name="connsiteX5" fmla="*/ 29739 w 11145414"/>
              <a:gd name="connsiteY5" fmla="*/ 695325 h 2752725"/>
              <a:gd name="connsiteX6" fmla="*/ 10689 w 11145414"/>
              <a:gd name="connsiteY6" fmla="*/ 828675 h 2752725"/>
              <a:gd name="connsiteX7" fmla="*/ 10689 w 11145414"/>
              <a:gd name="connsiteY7" fmla="*/ 1304925 h 2752725"/>
              <a:gd name="connsiteX8" fmla="*/ 153564 w 11145414"/>
              <a:gd name="connsiteY8" fmla="*/ 1638300 h 2752725"/>
              <a:gd name="connsiteX9" fmla="*/ 286914 w 11145414"/>
              <a:gd name="connsiteY9" fmla="*/ 1809750 h 2752725"/>
              <a:gd name="connsiteX10" fmla="*/ 467889 w 11145414"/>
              <a:gd name="connsiteY10" fmla="*/ 1962150 h 2752725"/>
              <a:gd name="connsiteX11" fmla="*/ 1248939 w 11145414"/>
              <a:gd name="connsiteY11" fmla="*/ 2352675 h 2752725"/>
              <a:gd name="connsiteX12" fmla="*/ 2163339 w 11145414"/>
              <a:gd name="connsiteY12" fmla="*/ 2600325 h 2752725"/>
              <a:gd name="connsiteX13" fmla="*/ 3334914 w 11145414"/>
              <a:gd name="connsiteY13" fmla="*/ 2733675 h 2752725"/>
              <a:gd name="connsiteX14" fmla="*/ 3754014 w 11145414"/>
              <a:gd name="connsiteY14" fmla="*/ 2743200 h 2752725"/>
              <a:gd name="connsiteX15" fmla="*/ 4344564 w 11145414"/>
              <a:gd name="connsiteY15" fmla="*/ 2752725 h 2752725"/>
              <a:gd name="connsiteX16" fmla="*/ 5192289 w 11145414"/>
              <a:gd name="connsiteY16" fmla="*/ 2676525 h 2752725"/>
              <a:gd name="connsiteX17" fmla="*/ 5411364 w 11145414"/>
              <a:gd name="connsiteY17" fmla="*/ 2628900 h 2752725"/>
              <a:gd name="connsiteX18" fmla="*/ 5458989 w 11145414"/>
              <a:gd name="connsiteY18" fmla="*/ 2600325 h 2752725"/>
              <a:gd name="connsiteX19" fmla="*/ 5516139 w 11145414"/>
              <a:gd name="connsiteY19" fmla="*/ 2571750 h 2752725"/>
              <a:gd name="connsiteX20" fmla="*/ 5735214 w 11145414"/>
              <a:gd name="connsiteY20" fmla="*/ 2543175 h 2752725"/>
              <a:gd name="connsiteX21" fmla="*/ 5839989 w 11145414"/>
              <a:gd name="connsiteY21" fmla="*/ 2524125 h 2752725"/>
              <a:gd name="connsiteX22" fmla="*/ 6649614 w 11145414"/>
              <a:gd name="connsiteY22" fmla="*/ 2486025 h 2752725"/>
              <a:gd name="connsiteX23" fmla="*/ 7087764 w 11145414"/>
              <a:gd name="connsiteY23" fmla="*/ 2428875 h 2752725"/>
              <a:gd name="connsiteX24" fmla="*/ 7468764 w 11145414"/>
              <a:gd name="connsiteY24" fmla="*/ 2390775 h 2752725"/>
              <a:gd name="connsiteX25" fmla="*/ 7897389 w 11145414"/>
              <a:gd name="connsiteY25" fmla="*/ 2314575 h 2752725"/>
              <a:gd name="connsiteX26" fmla="*/ 8364114 w 11145414"/>
              <a:gd name="connsiteY26" fmla="*/ 2257425 h 2752725"/>
              <a:gd name="connsiteX27" fmla="*/ 8916564 w 11145414"/>
              <a:gd name="connsiteY27" fmla="*/ 2171700 h 2752725"/>
              <a:gd name="connsiteX28" fmla="*/ 10202439 w 11145414"/>
              <a:gd name="connsiteY28" fmla="*/ 1971675 h 2752725"/>
              <a:gd name="connsiteX29" fmla="*/ 10897764 w 11145414"/>
              <a:gd name="connsiteY29" fmla="*/ 1714500 h 2752725"/>
              <a:gd name="connsiteX30" fmla="*/ 11126364 w 11145414"/>
              <a:gd name="connsiteY30" fmla="*/ 1362075 h 2752725"/>
              <a:gd name="connsiteX31" fmla="*/ 11135889 w 11145414"/>
              <a:gd name="connsiteY31" fmla="*/ 1181100 h 2752725"/>
              <a:gd name="connsiteX32" fmla="*/ 11145414 w 11145414"/>
              <a:gd name="connsiteY32" fmla="*/ 1028700 h 2752725"/>
              <a:gd name="connsiteX33" fmla="*/ 11097789 w 11145414"/>
              <a:gd name="connsiteY33" fmla="*/ 714375 h 2752725"/>
              <a:gd name="connsiteX34" fmla="*/ 11031114 w 11145414"/>
              <a:gd name="connsiteY34" fmla="*/ 609600 h 2752725"/>
              <a:gd name="connsiteX35" fmla="*/ 10945389 w 11145414"/>
              <a:gd name="connsiteY35" fmla="*/ 495300 h 2752725"/>
              <a:gd name="connsiteX36" fmla="*/ 10707264 w 11145414"/>
              <a:gd name="connsiteY36" fmla="*/ 323850 h 2752725"/>
              <a:gd name="connsiteX37" fmla="*/ 10592964 w 11145414"/>
              <a:gd name="connsiteY37" fmla="*/ 276225 h 2752725"/>
              <a:gd name="connsiteX38" fmla="*/ 10459614 w 11145414"/>
              <a:gd name="connsiteY38" fmla="*/ 257175 h 2752725"/>
              <a:gd name="connsiteX39" fmla="*/ 10250064 w 11145414"/>
              <a:gd name="connsiteY39" fmla="*/ 219075 h 2752725"/>
              <a:gd name="connsiteX40" fmla="*/ 9507114 w 11145414"/>
              <a:gd name="connsiteY40" fmla="*/ 171450 h 2752725"/>
              <a:gd name="connsiteX41" fmla="*/ 9107064 w 11145414"/>
              <a:gd name="connsiteY41" fmla="*/ 161925 h 2752725"/>
              <a:gd name="connsiteX42" fmla="*/ 5792364 w 11145414"/>
              <a:gd name="connsiteY42" fmla="*/ 133350 h 2752725"/>
              <a:gd name="connsiteX43" fmla="*/ 5192289 w 11145414"/>
              <a:gd name="connsiteY43" fmla="*/ 114300 h 2752725"/>
              <a:gd name="connsiteX44" fmla="*/ 2477664 w 11145414"/>
              <a:gd name="connsiteY44" fmla="*/ 85725 h 2752725"/>
              <a:gd name="connsiteX45" fmla="*/ 2077614 w 11145414"/>
              <a:gd name="connsiteY45" fmla="*/ 57150 h 2752725"/>
              <a:gd name="connsiteX46" fmla="*/ 1325139 w 11145414"/>
              <a:gd name="connsiteY46" fmla="*/ 38100 h 2752725"/>
              <a:gd name="connsiteX47" fmla="*/ 934614 w 11145414"/>
              <a:gd name="connsiteY47" fmla="*/ 19050 h 2752725"/>
              <a:gd name="connsiteX48" fmla="*/ 696489 w 11145414"/>
              <a:gd name="connsiteY48" fmla="*/ 9525 h 2752725"/>
              <a:gd name="connsiteX49" fmla="*/ 620289 w 11145414"/>
              <a:gd name="connsiteY49" fmla="*/ 0 h 2752725"/>
              <a:gd name="connsiteX0" fmla="*/ 620289 w 11145414"/>
              <a:gd name="connsiteY0" fmla="*/ 236 h 2752961"/>
              <a:gd name="connsiteX1" fmla="*/ 258339 w 11145414"/>
              <a:gd name="connsiteY1" fmla="*/ 85961 h 2752961"/>
              <a:gd name="connsiteX2" fmla="*/ 210714 w 11145414"/>
              <a:gd name="connsiteY2" fmla="*/ 171686 h 2752961"/>
              <a:gd name="connsiteX3" fmla="*/ 124989 w 11145414"/>
              <a:gd name="connsiteY3" fmla="*/ 400286 h 2752961"/>
              <a:gd name="connsiteX4" fmla="*/ 77364 w 11145414"/>
              <a:gd name="connsiteY4" fmla="*/ 543161 h 2752961"/>
              <a:gd name="connsiteX5" fmla="*/ 29739 w 11145414"/>
              <a:gd name="connsiteY5" fmla="*/ 695561 h 2752961"/>
              <a:gd name="connsiteX6" fmla="*/ 10689 w 11145414"/>
              <a:gd name="connsiteY6" fmla="*/ 828911 h 2752961"/>
              <a:gd name="connsiteX7" fmla="*/ 10689 w 11145414"/>
              <a:gd name="connsiteY7" fmla="*/ 1305161 h 2752961"/>
              <a:gd name="connsiteX8" fmla="*/ 153564 w 11145414"/>
              <a:gd name="connsiteY8" fmla="*/ 1638536 h 2752961"/>
              <a:gd name="connsiteX9" fmla="*/ 286914 w 11145414"/>
              <a:gd name="connsiteY9" fmla="*/ 1809986 h 2752961"/>
              <a:gd name="connsiteX10" fmla="*/ 467889 w 11145414"/>
              <a:gd name="connsiteY10" fmla="*/ 1962386 h 2752961"/>
              <a:gd name="connsiteX11" fmla="*/ 1248939 w 11145414"/>
              <a:gd name="connsiteY11" fmla="*/ 2352911 h 2752961"/>
              <a:gd name="connsiteX12" fmla="*/ 2163339 w 11145414"/>
              <a:gd name="connsiteY12" fmla="*/ 2600561 h 2752961"/>
              <a:gd name="connsiteX13" fmla="*/ 3334914 w 11145414"/>
              <a:gd name="connsiteY13" fmla="*/ 2733911 h 2752961"/>
              <a:gd name="connsiteX14" fmla="*/ 3754014 w 11145414"/>
              <a:gd name="connsiteY14" fmla="*/ 2743436 h 2752961"/>
              <a:gd name="connsiteX15" fmla="*/ 4344564 w 11145414"/>
              <a:gd name="connsiteY15" fmla="*/ 2752961 h 2752961"/>
              <a:gd name="connsiteX16" fmla="*/ 5192289 w 11145414"/>
              <a:gd name="connsiteY16" fmla="*/ 2676761 h 2752961"/>
              <a:gd name="connsiteX17" fmla="*/ 5411364 w 11145414"/>
              <a:gd name="connsiteY17" fmla="*/ 2629136 h 2752961"/>
              <a:gd name="connsiteX18" fmla="*/ 5458989 w 11145414"/>
              <a:gd name="connsiteY18" fmla="*/ 2600561 h 2752961"/>
              <a:gd name="connsiteX19" fmla="*/ 5516139 w 11145414"/>
              <a:gd name="connsiteY19" fmla="*/ 2571986 h 2752961"/>
              <a:gd name="connsiteX20" fmla="*/ 5735214 w 11145414"/>
              <a:gd name="connsiteY20" fmla="*/ 2543411 h 2752961"/>
              <a:gd name="connsiteX21" fmla="*/ 5839989 w 11145414"/>
              <a:gd name="connsiteY21" fmla="*/ 2524361 h 2752961"/>
              <a:gd name="connsiteX22" fmla="*/ 6649614 w 11145414"/>
              <a:gd name="connsiteY22" fmla="*/ 2486261 h 2752961"/>
              <a:gd name="connsiteX23" fmla="*/ 7087764 w 11145414"/>
              <a:gd name="connsiteY23" fmla="*/ 2429111 h 2752961"/>
              <a:gd name="connsiteX24" fmla="*/ 7468764 w 11145414"/>
              <a:gd name="connsiteY24" fmla="*/ 2391011 h 2752961"/>
              <a:gd name="connsiteX25" fmla="*/ 7897389 w 11145414"/>
              <a:gd name="connsiteY25" fmla="*/ 2314811 h 2752961"/>
              <a:gd name="connsiteX26" fmla="*/ 8364114 w 11145414"/>
              <a:gd name="connsiteY26" fmla="*/ 2257661 h 2752961"/>
              <a:gd name="connsiteX27" fmla="*/ 8916564 w 11145414"/>
              <a:gd name="connsiteY27" fmla="*/ 2171936 h 2752961"/>
              <a:gd name="connsiteX28" fmla="*/ 10202439 w 11145414"/>
              <a:gd name="connsiteY28" fmla="*/ 1971911 h 2752961"/>
              <a:gd name="connsiteX29" fmla="*/ 10897764 w 11145414"/>
              <a:gd name="connsiteY29" fmla="*/ 1714736 h 2752961"/>
              <a:gd name="connsiteX30" fmla="*/ 11126364 w 11145414"/>
              <a:gd name="connsiteY30" fmla="*/ 1362311 h 2752961"/>
              <a:gd name="connsiteX31" fmla="*/ 11135889 w 11145414"/>
              <a:gd name="connsiteY31" fmla="*/ 1181336 h 2752961"/>
              <a:gd name="connsiteX32" fmla="*/ 11145414 w 11145414"/>
              <a:gd name="connsiteY32" fmla="*/ 1028936 h 2752961"/>
              <a:gd name="connsiteX33" fmla="*/ 11097789 w 11145414"/>
              <a:gd name="connsiteY33" fmla="*/ 714611 h 2752961"/>
              <a:gd name="connsiteX34" fmla="*/ 11031114 w 11145414"/>
              <a:gd name="connsiteY34" fmla="*/ 609836 h 2752961"/>
              <a:gd name="connsiteX35" fmla="*/ 10945389 w 11145414"/>
              <a:gd name="connsiteY35" fmla="*/ 495536 h 2752961"/>
              <a:gd name="connsiteX36" fmla="*/ 10707264 w 11145414"/>
              <a:gd name="connsiteY36" fmla="*/ 324086 h 2752961"/>
              <a:gd name="connsiteX37" fmla="*/ 10592964 w 11145414"/>
              <a:gd name="connsiteY37" fmla="*/ 276461 h 2752961"/>
              <a:gd name="connsiteX38" fmla="*/ 10459614 w 11145414"/>
              <a:gd name="connsiteY38" fmla="*/ 257411 h 2752961"/>
              <a:gd name="connsiteX39" fmla="*/ 10250064 w 11145414"/>
              <a:gd name="connsiteY39" fmla="*/ 219311 h 2752961"/>
              <a:gd name="connsiteX40" fmla="*/ 9507114 w 11145414"/>
              <a:gd name="connsiteY40" fmla="*/ 171686 h 2752961"/>
              <a:gd name="connsiteX41" fmla="*/ 9107064 w 11145414"/>
              <a:gd name="connsiteY41" fmla="*/ 162161 h 2752961"/>
              <a:gd name="connsiteX42" fmla="*/ 5792364 w 11145414"/>
              <a:gd name="connsiteY42" fmla="*/ 133586 h 2752961"/>
              <a:gd name="connsiteX43" fmla="*/ 5192289 w 11145414"/>
              <a:gd name="connsiteY43" fmla="*/ 114536 h 2752961"/>
              <a:gd name="connsiteX44" fmla="*/ 2477664 w 11145414"/>
              <a:gd name="connsiteY44" fmla="*/ 85961 h 2752961"/>
              <a:gd name="connsiteX45" fmla="*/ 2077614 w 11145414"/>
              <a:gd name="connsiteY45" fmla="*/ 57386 h 2752961"/>
              <a:gd name="connsiteX46" fmla="*/ 1325139 w 11145414"/>
              <a:gd name="connsiteY46" fmla="*/ 38336 h 2752961"/>
              <a:gd name="connsiteX47" fmla="*/ 934614 w 11145414"/>
              <a:gd name="connsiteY47" fmla="*/ 19286 h 2752961"/>
              <a:gd name="connsiteX48" fmla="*/ 696489 w 11145414"/>
              <a:gd name="connsiteY48" fmla="*/ 9761 h 2752961"/>
              <a:gd name="connsiteX49" fmla="*/ 620289 w 11145414"/>
              <a:gd name="connsiteY49" fmla="*/ 236 h 275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145414" h="2752961">
                <a:moveTo>
                  <a:pt x="620289" y="236"/>
                </a:moveTo>
                <a:cubicBezTo>
                  <a:pt x="502814" y="-1898"/>
                  <a:pt x="310726" y="9175"/>
                  <a:pt x="258339" y="85961"/>
                </a:cubicBezTo>
                <a:cubicBezTo>
                  <a:pt x="216633" y="147091"/>
                  <a:pt x="223481" y="141593"/>
                  <a:pt x="210714" y="171686"/>
                </a:cubicBezTo>
                <a:cubicBezTo>
                  <a:pt x="178930" y="246604"/>
                  <a:pt x="152485" y="323690"/>
                  <a:pt x="124989" y="400286"/>
                </a:cubicBezTo>
                <a:cubicBezTo>
                  <a:pt x="108028" y="447535"/>
                  <a:pt x="92776" y="495384"/>
                  <a:pt x="77364" y="543161"/>
                </a:cubicBezTo>
                <a:cubicBezTo>
                  <a:pt x="61024" y="593814"/>
                  <a:pt x="29739" y="695561"/>
                  <a:pt x="29739" y="695561"/>
                </a:cubicBezTo>
                <a:cubicBezTo>
                  <a:pt x="23389" y="740011"/>
                  <a:pt x="14880" y="784206"/>
                  <a:pt x="10689" y="828911"/>
                </a:cubicBezTo>
                <a:cubicBezTo>
                  <a:pt x="-1970" y="963937"/>
                  <a:pt x="-5072" y="1188078"/>
                  <a:pt x="10689" y="1305161"/>
                </a:cubicBezTo>
                <a:cubicBezTo>
                  <a:pt x="28313" y="1436080"/>
                  <a:pt x="80213" y="1533294"/>
                  <a:pt x="153564" y="1638536"/>
                </a:cubicBezTo>
                <a:cubicBezTo>
                  <a:pt x="194962" y="1697934"/>
                  <a:pt x="236488" y="1758032"/>
                  <a:pt x="286914" y="1809986"/>
                </a:cubicBezTo>
                <a:cubicBezTo>
                  <a:pt x="341842" y="1866578"/>
                  <a:pt x="399206" y="1923625"/>
                  <a:pt x="467889" y="1962386"/>
                </a:cubicBezTo>
                <a:cubicBezTo>
                  <a:pt x="721386" y="2105449"/>
                  <a:pt x="982858" y="2234891"/>
                  <a:pt x="1248939" y="2352911"/>
                </a:cubicBezTo>
                <a:cubicBezTo>
                  <a:pt x="1485410" y="2457797"/>
                  <a:pt x="1924352" y="2560730"/>
                  <a:pt x="2163339" y="2600561"/>
                </a:cubicBezTo>
                <a:cubicBezTo>
                  <a:pt x="2328334" y="2628060"/>
                  <a:pt x="3101687" y="2719181"/>
                  <a:pt x="3334914" y="2733911"/>
                </a:cubicBezTo>
                <a:cubicBezTo>
                  <a:pt x="3474372" y="2742719"/>
                  <a:pt x="3614303" y="2740800"/>
                  <a:pt x="3754014" y="2743436"/>
                </a:cubicBezTo>
                <a:lnTo>
                  <a:pt x="4344564" y="2752961"/>
                </a:lnTo>
                <a:cubicBezTo>
                  <a:pt x="4627139" y="2727561"/>
                  <a:pt x="4910467" y="2709473"/>
                  <a:pt x="5192289" y="2676761"/>
                </a:cubicBezTo>
                <a:cubicBezTo>
                  <a:pt x="5266521" y="2668145"/>
                  <a:pt x="5339509" y="2649666"/>
                  <a:pt x="5411364" y="2629136"/>
                </a:cubicBezTo>
                <a:cubicBezTo>
                  <a:pt x="5429165" y="2624050"/>
                  <a:pt x="5442736" y="2609426"/>
                  <a:pt x="5458989" y="2600561"/>
                </a:cubicBezTo>
                <a:cubicBezTo>
                  <a:pt x="5477687" y="2590362"/>
                  <a:pt x="5495706" y="2577996"/>
                  <a:pt x="5516139" y="2571986"/>
                </a:cubicBezTo>
                <a:cubicBezTo>
                  <a:pt x="5582668" y="2552419"/>
                  <a:pt x="5667244" y="2549075"/>
                  <a:pt x="5735214" y="2543411"/>
                </a:cubicBezTo>
                <a:cubicBezTo>
                  <a:pt x="5770139" y="2537061"/>
                  <a:pt x="5804561" y="2526575"/>
                  <a:pt x="5839989" y="2524361"/>
                </a:cubicBezTo>
                <a:cubicBezTo>
                  <a:pt x="6109637" y="2507508"/>
                  <a:pt x="6649614" y="2486261"/>
                  <a:pt x="6649614" y="2486261"/>
                </a:cubicBezTo>
                <a:lnTo>
                  <a:pt x="7087764" y="2429111"/>
                </a:lnTo>
                <a:cubicBezTo>
                  <a:pt x="7214543" y="2414369"/>
                  <a:pt x="7342384" y="2408853"/>
                  <a:pt x="7468764" y="2391011"/>
                </a:cubicBezTo>
                <a:cubicBezTo>
                  <a:pt x="7612454" y="2370725"/>
                  <a:pt x="7753857" y="2336188"/>
                  <a:pt x="7897389" y="2314811"/>
                </a:cubicBezTo>
                <a:cubicBezTo>
                  <a:pt x="8052416" y="2291722"/>
                  <a:pt x="8208895" y="2279421"/>
                  <a:pt x="8364114" y="2257661"/>
                </a:cubicBezTo>
                <a:cubicBezTo>
                  <a:pt x="8548663" y="2231790"/>
                  <a:pt x="8732113" y="2198497"/>
                  <a:pt x="8916564" y="2171936"/>
                </a:cubicBezTo>
                <a:cubicBezTo>
                  <a:pt x="9305781" y="2115889"/>
                  <a:pt x="9819605" y="2063385"/>
                  <a:pt x="10202439" y="1971911"/>
                </a:cubicBezTo>
                <a:cubicBezTo>
                  <a:pt x="10463786" y="1909465"/>
                  <a:pt x="10658994" y="1817066"/>
                  <a:pt x="10897764" y="1714736"/>
                </a:cubicBezTo>
                <a:cubicBezTo>
                  <a:pt x="11009756" y="1586746"/>
                  <a:pt x="11078662" y="1535773"/>
                  <a:pt x="11126364" y="1362311"/>
                </a:cubicBezTo>
                <a:cubicBezTo>
                  <a:pt x="11142382" y="1304065"/>
                  <a:pt x="11132443" y="1241646"/>
                  <a:pt x="11135889" y="1181336"/>
                </a:cubicBezTo>
                <a:cubicBezTo>
                  <a:pt x="11138793" y="1130520"/>
                  <a:pt x="11142239" y="1079736"/>
                  <a:pt x="11145414" y="1028936"/>
                </a:cubicBezTo>
                <a:cubicBezTo>
                  <a:pt x="11129539" y="924161"/>
                  <a:pt x="11125672" y="816848"/>
                  <a:pt x="11097789" y="714611"/>
                </a:cubicBezTo>
                <a:cubicBezTo>
                  <a:pt x="11086897" y="674673"/>
                  <a:pt x="11054754" y="643819"/>
                  <a:pt x="11031114" y="609836"/>
                </a:cubicBezTo>
                <a:cubicBezTo>
                  <a:pt x="11003917" y="570740"/>
                  <a:pt x="10978308" y="529952"/>
                  <a:pt x="10945389" y="495536"/>
                </a:cubicBezTo>
                <a:cubicBezTo>
                  <a:pt x="10875591" y="422565"/>
                  <a:pt x="10796723" y="368816"/>
                  <a:pt x="10707264" y="324086"/>
                </a:cubicBezTo>
                <a:cubicBezTo>
                  <a:pt x="10670347" y="305627"/>
                  <a:pt x="10632820" y="287191"/>
                  <a:pt x="10592964" y="276461"/>
                </a:cubicBezTo>
                <a:cubicBezTo>
                  <a:pt x="10549607" y="264788"/>
                  <a:pt x="10503904" y="264793"/>
                  <a:pt x="10459614" y="257411"/>
                </a:cubicBezTo>
                <a:cubicBezTo>
                  <a:pt x="10389585" y="245739"/>
                  <a:pt x="10320773" y="225675"/>
                  <a:pt x="10250064" y="219311"/>
                </a:cubicBezTo>
                <a:cubicBezTo>
                  <a:pt x="10002905" y="197067"/>
                  <a:pt x="9755202" y="177593"/>
                  <a:pt x="9507114" y="171686"/>
                </a:cubicBezTo>
                <a:lnTo>
                  <a:pt x="9107064" y="162161"/>
                </a:lnTo>
                <a:lnTo>
                  <a:pt x="5792364" y="133586"/>
                </a:lnTo>
                <a:cubicBezTo>
                  <a:pt x="5592339" y="127236"/>
                  <a:pt x="5392404" y="116564"/>
                  <a:pt x="5192289" y="114536"/>
                </a:cubicBezTo>
                <a:lnTo>
                  <a:pt x="2477664" y="85961"/>
                </a:lnTo>
                <a:cubicBezTo>
                  <a:pt x="2347590" y="75121"/>
                  <a:pt x="2208960" y="61448"/>
                  <a:pt x="2077614" y="57386"/>
                </a:cubicBezTo>
                <a:lnTo>
                  <a:pt x="1325139" y="38336"/>
                </a:lnTo>
                <a:cubicBezTo>
                  <a:pt x="768668" y="22587"/>
                  <a:pt x="1285875" y="37299"/>
                  <a:pt x="934614" y="19286"/>
                </a:cubicBezTo>
                <a:cubicBezTo>
                  <a:pt x="855280" y="15218"/>
                  <a:pt x="775864" y="12936"/>
                  <a:pt x="696489" y="9761"/>
                </a:cubicBezTo>
                <a:lnTo>
                  <a:pt x="620289" y="236"/>
                </a:lnTo>
                <a:close/>
              </a:path>
            </a:pathLst>
          </a:custGeom>
          <a:noFill/>
          <a:ln w="762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946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344159-A26D-53E2-E1C0-DF3BAE7D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Patching w/ multivariate</a:t>
            </a:r>
            <a:endParaRPr lang="zh-TW" altLang="en-US" dirty="0"/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91DE0EAE-E02F-942F-5777-8019538A65EE}"/>
              </a:ext>
            </a:extLst>
          </p:cNvPr>
          <p:cNvGrpSpPr/>
          <p:nvPr/>
        </p:nvGrpSpPr>
        <p:grpSpPr>
          <a:xfrm>
            <a:off x="192691" y="1380569"/>
            <a:ext cx="9398984" cy="5322700"/>
            <a:chOff x="192691" y="1380569"/>
            <a:chExt cx="9398984" cy="5322700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EAADF3C4-58DC-371E-9BE7-2E2004B4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691" y="1380569"/>
              <a:ext cx="8153408" cy="5322700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86D61A-7F6B-972A-6575-E55D9F1046B5}"/>
                </a:ext>
              </a:extLst>
            </p:cNvPr>
            <p:cNvSpPr txBox="1"/>
            <p:nvPr/>
          </p:nvSpPr>
          <p:spPr>
            <a:xfrm>
              <a:off x="640015" y="5418258"/>
              <a:ext cx="3209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highlight>
                    <a:srgbClr val="FFFF00"/>
                  </a:highlight>
                </a:rPr>
                <a:t>1.</a:t>
              </a:r>
              <a:endParaRPr lang="zh-TW" altLang="en-US" sz="1400" dirty="0">
                <a:highlight>
                  <a:srgbClr val="FFFF00"/>
                </a:highlight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7B9C59A0-D729-1107-3AF0-EB4EE05CBB43}"/>
                </a:ext>
              </a:extLst>
            </p:cNvPr>
            <p:cNvSpPr txBox="1"/>
            <p:nvPr/>
          </p:nvSpPr>
          <p:spPr>
            <a:xfrm>
              <a:off x="640015" y="5617214"/>
              <a:ext cx="3209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highlight>
                    <a:srgbClr val="FFFF00"/>
                  </a:highlight>
                </a:rPr>
                <a:t>2.</a:t>
              </a:r>
              <a:endParaRPr lang="zh-TW" altLang="en-US" sz="1400" dirty="0">
                <a:highlight>
                  <a:srgbClr val="FFFF00"/>
                </a:highlight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233D297-4644-D260-67C8-A73DD9E11107}"/>
                </a:ext>
              </a:extLst>
            </p:cNvPr>
            <p:cNvSpPr txBox="1"/>
            <p:nvPr/>
          </p:nvSpPr>
          <p:spPr>
            <a:xfrm>
              <a:off x="640015" y="5817838"/>
              <a:ext cx="3209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highlight>
                    <a:srgbClr val="FFFF00"/>
                  </a:highlight>
                </a:rPr>
                <a:t>3.</a:t>
              </a:r>
              <a:endParaRPr lang="zh-TW" altLang="en-US" sz="1400" dirty="0">
                <a:highlight>
                  <a:srgbClr val="FFFF00"/>
                </a:highlight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4D700DB-E870-9564-4CF0-C60C1F62E9DA}"/>
                </a:ext>
              </a:extLst>
            </p:cNvPr>
            <p:cNvSpPr txBox="1"/>
            <p:nvPr/>
          </p:nvSpPr>
          <p:spPr>
            <a:xfrm>
              <a:off x="640015" y="6230037"/>
              <a:ext cx="3209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highlight>
                    <a:srgbClr val="FFFF00"/>
                  </a:highlight>
                </a:rPr>
                <a:t>4.</a:t>
              </a:r>
              <a:endParaRPr lang="zh-TW" altLang="en-US" sz="1400" dirty="0">
                <a:highlight>
                  <a:srgbClr val="FFFF00"/>
                </a:highlight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FDC0D074-094A-43C4-A434-5C073F6B6F57}"/>
                </a:ext>
              </a:extLst>
            </p:cNvPr>
            <p:cNvSpPr txBox="1"/>
            <p:nvPr/>
          </p:nvSpPr>
          <p:spPr>
            <a:xfrm>
              <a:off x="2419350" y="4769100"/>
              <a:ext cx="1118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highlight>
                    <a:srgbClr val="FFFF00"/>
                  </a:highlight>
                </a:rPr>
                <a:t>x: (B, C, T)</a:t>
              </a:r>
              <a:endParaRPr lang="zh-TW" altLang="en-US" dirty="0">
                <a:highlight>
                  <a:srgbClr val="FFFF00"/>
                </a:highlight>
              </a:endParaRPr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4BFACAE1-CC93-E71A-11E3-24C538045FBD}"/>
                </a:ext>
              </a:extLst>
            </p:cNvPr>
            <p:cNvCxnSpPr>
              <a:cxnSpLocks/>
            </p:cNvCxnSpPr>
            <p:nvPr/>
          </p:nvCxnSpPr>
          <p:spPr>
            <a:xfrm>
              <a:off x="3259931" y="4057650"/>
              <a:ext cx="16668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B483B73A-EE76-5F7F-5B1E-763A37E75582}"/>
                </a:ext>
              </a:extLst>
            </p:cNvPr>
            <p:cNvSpPr txBox="1"/>
            <p:nvPr/>
          </p:nvSpPr>
          <p:spPr>
            <a:xfrm>
              <a:off x="3728297" y="5418258"/>
              <a:ext cx="18582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rgbClr val="00B050"/>
                  </a:solidFill>
                </a:rPr>
                <a:t># (B, C, T) </a:t>
              </a:r>
              <a:r>
                <a:rPr lang="en-US" altLang="zh-TW" sz="1400" dirty="0">
                  <a:solidFill>
                    <a:srgbClr val="00B050"/>
                  </a:solidFill>
                  <a:sym typeface="Wingdings" panose="05000000000000000000" pitchFamily="2" charset="2"/>
                </a:rPr>
                <a:t> (B, C, T+S)</a:t>
              </a:r>
              <a:endParaRPr lang="zh-TW" altLang="en-US" sz="1400" dirty="0">
                <a:solidFill>
                  <a:srgbClr val="00B050"/>
                </a:solidFill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9388F4F1-F1BC-9635-0FC2-19B9C3CB70F6}"/>
                </a:ext>
              </a:extLst>
            </p:cNvPr>
            <p:cNvSpPr txBox="1"/>
            <p:nvPr/>
          </p:nvSpPr>
          <p:spPr>
            <a:xfrm>
              <a:off x="8076223" y="5595860"/>
              <a:ext cx="1515452" cy="523220"/>
            </a:xfrm>
            <a:prstGeom prst="rect">
              <a:avLst/>
            </a:prstGeom>
            <a:solidFill>
              <a:srgbClr val="1F1F1F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rgbClr val="00B050"/>
                  </a:solidFill>
                </a:rPr>
                <a:t>     </a:t>
              </a:r>
            </a:p>
            <a:p>
              <a:endParaRPr lang="zh-TW" altLang="en-US" sz="1400" dirty="0">
                <a:solidFill>
                  <a:srgbClr val="00B050"/>
                </a:solidFill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938CE3D5-089C-866B-28F1-ACBA85757AC2}"/>
                </a:ext>
              </a:extLst>
            </p:cNvPr>
            <p:cNvSpPr txBox="1"/>
            <p:nvPr/>
          </p:nvSpPr>
          <p:spPr>
            <a:xfrm>
              <a:off x="6643604" y="5607688"/>
              <a:ext cx="20837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rgbClr val="00B050"/>
                  </a:solidFill>
                </a:rPr>
                <a:t># (B, C, T+S) </a:t>
              </a:r>
              <a:r>
                <a:rPr lang="en-US" altLang="zh-TW" sz="1400" dirty="0">
                  <a:solidFill>
                    <a:srgbClr val="00B050"/>
                  </a:solidFill>
                  <a:sym typeface="Wingdings" panose="05000000000000000000" pitchFamily="2" charset="2"/>
                </a:rPr>
                <a:t> (B, C, T</a:t>
              </a:r>
              <a:r>
                <a:rPr lang="en-US" altLang="zh-TW" sz="1400" baseline="-25000" dirty="0">
                  <a:solidFill>
                    <a:srgbClr val="00B050"/>
                  </a:solidFill>
                  <a:sym typeface="Wingdings" panose="05000000000000000000" pitchFamily="2" charset="2"/>
                </a:rPr>
                <a:t>P</a:t>
              </a:r>
              <a:r>
                <a:rPr lang="en-US" altLang="zh-TW" sz="1400" dirty="0">
                  <a:solidFill>
                    <a:srgbClr val="00B050"/>
                  </a:solidFill>
                  <a:sym typeface="Wingdings" panose="05000000000000000000" pitchFamily="2" charset="2"/>
                </a:rPr>
                <a:t>, P)</a:t>
              </a:r>
              <a:endParaRPr lang="zh-TW" altLang="en-US" sz="1400" dirty="0">
                <a:solidFill>
                  <a:srgbClr val="00B050"/>
                </a:solidFill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3A1E001D-2472-75DA-1020-97AE8FDE5A3C}"/>
                </a:ext>
              </a:extLst>
            </p:cNvPr>
            <p:cNvSpPr txBox="1"/>
            <p:nvPr/>
          </p:nvSpPr>
          <p:spPr>
            <a:xfrm>
              <a:off x="5862219" y="6230036"/>
              <a:ext cx="18671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rgbClr val="00B050"/>
                  </a:solidFill>
                </a:rPr>
                <a:t># </a:t>
              </a:r>
              <a:r>
                <a:rPr lang="en-US" altLang="zh-TW" sz="1400" dirty="0">
                  <a:solidFill>
                    <a:srgbClr val="00B050"/>
                  </a:solidFill>
                  <a:sym typeface="Wingdings" panose="05000000000000000000" pitchFamily="2" charset="2"/>
                </a:rPr>
                <a:t>(B’, T</a:t>
              </a:r>
              <a:r>
                <a:rPr lang="en-US" altLang="zh-TW" sz="1400" baseline="-25000" dirty="0">
                  <a:solidFill>
                    <a:srgbClr val="00B050"/>
                  </a:solidFill>
                  <a:sym typeface="Wingdings" panose="05000000000000000000" pitchFamily="2" charset="2"/>
                </a:rPr>
                <a:t>P</a:t>
              </a:r>
              <a:r>
                <a:rPr lang="en-US" altLang="zh-TW" sz="1400" dirty="0">
                  <a:solidFill>
                    <a:srgbClr val="00B050"/>
                  </a:solidFill>
                  <a:sym typeface="Wingdings" panose="05000000000000000000" pitchFamily="2" charset="2"/>
                </a:rPr>
                <a:t>, P)  (B’, T</a:t>
              </a:r>
              <a:r>
                <a:rPr lang="en-US" altLang="zh-TW" sz="1400" baseline="-25000" dirty="0">
                  <a:solidFill>
                    <a:srgbClr val="00B050"/>
                  </a:solidFill>
                  <a:sym typeface="Wingdings" panose="05000000000000000000" pitchFamily="2" charset="2"/>
                </a:rPr>
                <a:t>P</a:t>
              </a:r>
              <a:r>
                <a:rPr lang="en-US" altLang="zh-TW" sz="1400" dirty="0">
                  <a:solidFill>
                    <a:srgbClr val="00B050"/>
                  </a:solidFill>
                  <a:sym typeface="Wingdings" panose="05000000000000000000" pitchFamily="2" charset="2"/>
                </a:rPr>
                <a:t>, D)</a:t>
              </a:r>
              <a:endParaRPr lang="zh-TW" altLang="en-US" sz="1400" dirty="0">
                <a:solidFill>
                  <a:srgbClr val="00B050"/>
                </a:solidFill>
              </a:endParaRPr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B8F9BB2D-0D97-B884-2116-4A7F4E75BBEC}"/>
                </a:ext>
              </a:extLst>
            </p:cNvPr>
            <p:cNvSpPr/>
            <p:nvPr/>
          </p:nvSpPr>
          <p:spPr>
            <a:xfrm>
              <a:off x="8544967" y="5840183"/>
              <a:ext cx="383874" cy="24391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2A42C89F-7771-0C50-A93A-FB627C680B83}"/>
                </a:ext>
              </a:extLst>
            </p:cNvPr>
            <p:cNvSpPr txBox="1"/>
            <p:nvPr/>
          </p:nvSpPr>
          <p:spPr>
            <a:xfrm>
              <a:off x="8751005" y="5602136"/>
              <a:ext cx="327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rgbClr val="FFC000"/>
                  </a:solidFill>
                </a:rPr>
                <a:t>B’</a:t>
              </a:r>
              <a:endParaRPr lang="zh-TW" altLang="en-US" sz="1400" dirty="0">
                <a:solidFill>
                  <a:srgbClr val="FFC000"/>
                </a:solidFill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8D489500-B026-D529-D61A-34442CFB90EB}"/>
                </a:ext>
              </a:extLst>
            </p:cNvPr>
            <p:cNvSpPr txBox="1"/>
            <p:nvPr/>
          </p:nvSpPr>
          <p:spPr>
            <a:xfrm>
              <a:off x="7257084" y="5806846"/>
              <a:ext cx="22140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rgbClr val="00B050"/>
                  </a:solidFill>
                </a:rPr>
                <a:t># </a:t>
              </a:r>
              <a:r>
                <a:rPr lang="en-US" altLang="zh-TW" sz="1400" dirty="0">
                  <a:solidFill>
                    <a:srgbClr val="00B050"/>
                  </a:solidFill>
                  <a:sym typeface="Wingdings" panose="05000000000000000000" pitchFamily="2" charset="2"/>
                </a:rPr>
                <a:t>(B, C, T</a:t>
              </a:r>
              <a:r>
                <a:rPr lang="en-US" altLang="zh-TW" sz="1400" baseline="-25000" dirty="0">
                  <a:solidFill>
                    <a:srgbClr val="00B050"/>
                  </a:solidFill>
                  <a:sym typeface="Wingdings" panose="05000000000000000000" pitchFamily="2" charset="2"/>
                </a:rPr>
                <a:t>P</a:t>
              </a:r>
              <a:r>
                <a:rPr lang="en-US" altLang="zh-TW" sz="1400" dirty="0">
                  <a:solidFill>
                    <a:srgbClr val="00B050"/>
                  </a:solidFill>
                  <a:sym typeface="Wingdings" panose="05000000000000000000" pitchFamily="2" charset="2"/>
                </a:rPr>
                <a:t>, P)  (B x C, T</a:t>
              </a:r>
              <a:r>
                <a:rPr lang="en-US" altLang="zh-TW" sz="1400" baseline="-25000" dirty="0">
                  <a:solidFill>
                    <a:srgbClr val="00B050"/>
                  </a:solidFill>
                  <a:sym typeface="Wingdings" panose="05000000000000000000" pitchFamily="2" charset="2"/>
                </a:rPr>
                <a:t>P</a:t>
              </a:r>
              <a:r>
                <a:rPr lang="en-US" altLang="zh-TW" sz="1400" dirty="0">
                  <a:solidFill>
                    <a:srgbClr val="00B050"/>
                  </a:solidFill>
                  <a:sym typeface="Wingdings" panose="05000000000000000000" pitchFamily="2" charset="2"/>
                </a:rPr>
                <a:t>, P)</a:t>
              </a:r>
              <a:endParaRPr lang="zh-TW" altLang="en-US" sz="14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11A45525-DD12-E9F2-D467-9EDAFFFC611D}"/>
              </a:ext>
            </a:extLst>
          </p:cNvPr>
          <p:cNvGrpSpPr/>
          <p:nvPr/>
        </p:nvGrpSpPr>
        <p:grpSpPr>
          <a:xfrm>
            <a:off x="7214870" y="2853727"/>
            <a:ext cx="4648815" cy="2686502"/>
            <a:chOff x="7729397" y="2784788"/>
            <a:chExt cx="4847000" cy="2801031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6D4136B1-FBE9-7B41-2B1A-40708DF04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9397" y="2784788"/>
              <a:ext cx="4847000" cy="280103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F3A62925-5937-2890-CD67-98E3E4AA9012}"/>
                </a:ext>
              </a:extLst>
            </p:cNvPr>
            <p:cNvSpPr txBox="1"/>
            <p:nvPr/>
          </p:nvSpPr>
          <p:spPr>
            <a:xfrm>
              <a:off x="9218742" y="5177519"/>
              <a:ext cx="791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highlight>
                    <a:srgbClr val="FFFF00"/>
                  </a:highlight>
                </a:rPr>
                <a:t>x: (B, T, C)</a:t>
              </a:r>
              <a:endParaRPr lang="zh-TW" altLang="en-US" sz="1200" dirty="0">
                <a:highlight>
                  <a:srgbClr val="FFFF00"/>
                </a:highlight>
              </a:endParaRPr>
            </a:p>
          </p:txBody>
        </p:sp>
      </p:grpSp>
      <p:pic>
        <p:nvPicPr>
          <p:cNvPr id="44" name="圖片 43">
            <a:extLst>
              <a:ext uri="{FF2B5EF4-FFF2-40B4-BE49-F238E27FC236}">
                <a16:creationId xmlns:a16="http://schemas.microsoft.com/office/drawing/2014/main" id="{BD89488D-AD41-1B01-8914-BA3605222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804" y="125558"/>
            <a:ext cx="5048505" cy="238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37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D2FE8E-CEF9-0533-7A83-91D63238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166921-8066-C34D-93E0-0C20EABAD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Q1: What are the types of pretrained LMs that we can use for multi-modal tasks? </a:t>
            </a:r>
            <a:r>
              <a:rPr lang="en-US" altLang="zh-TW" dirty="0" err="1">
                <a:solidFill>
                  <a:srgbClr val="FF0000"/>
                </a:solidFill>
              </a:rPr>
              <a:t>LLaMA</a:t>
            </a:r>
            <a:r>
              <a:rPr lang="en-US" altLang="zh-TW" dirty="0">
                <a:solidFill>
                  <a:srgbClr val="FF0000"/>
                </a:solidFill>
              </a:rPr>
              <a:t>, GPT2</a:t>
            </a:r>
          </a:p>
          <a:p>
            <a:r>
              <a:rPr lang="en-US" altLang="zh-TW" dirty="0"/>
              <a:t>Q2: How can we adapt pretrained LMs for time-series data? </a:t>
            </a:r>
            <a:r>
              <a:rPr lang="en-US" altLang="zh-TW" dirty="0" err="1">
                <a:solidFill>
                  <a:srgbClr val="FF0000"/>
                </a:solidFill>
              </a:rPr>
              <a:t>RevIN</a:t>
            </a:r>
            <a:r>
              <a:rPr lang="en-US" altLang="zh-TW" dirty="0">
                <a:solidFill>
                  <a:srgbClr val="FF0000"/>
                </a:solidFill>
              </a:rPr>
              <a:t> + Patching</a:t>
            </a:r>
          </a:p>
          <a:p>
            <a:r>
              <a:rPr lang="en-US" altLang="zh-TW" dirty="0"/>
              <a:t>Q3: What are the three main time-series tasks? </a:t>
            </a:r>
            <a:r>
              <a:rPr lang="en-US" altLang="zh-TW" dirty="0">
                <a:solidFill>
                  <a:srgbClr val="FF0000"/>
                </a:solidFill>
              </a:rPr>
              <a:t>Forecasting, Classification, Anomaly Detection</a:t>
            </a:r>
          </a:p>
          <a:p>
            <a:pPr lvl="1"/>
            <a:r>
              <a:rPr lang="en-US" altLang="zh-TW" dirty="0"/>
              <a:t>SOTA methods? Problem Definition? Datasets? Metric? Experiments?</a:t>
            </a:r>
          </a:p>
          <a:p>
            <a:r>
              <a:rPr lang="en-US" altLang="zh-TW" dirty="0"/>
              <a:t>Q4: How do we finetune pretrained LMs? </a:t>
            </a:r>
            <a:r>
              <a:rPr lang="en-US" altLang="zh-TW" dirty="0">
                <a:solidFill>
                  <a:srgbClr val="FF0000"/>
                </a:solidFill>
              </a:rPr>
              <a:t>Adapter, LoRa, Prefix Tuning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511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344159-A26D-53E2-E1C0-DF3BAE7D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PatchTST</a:t>
            </a:r>
            <a:r>
              <a:rPr lang="en-US" altLang="zh-TW" dirty="0"/>
              <a:t> from </a:t>
            </a:r>
            <a:r>
              <a:rPr lang="en-US" altLang="zh-TW" dirty="0" err="1"/>
              <a:t>TSlib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773F7FB-4E3C-2E24-F1C2-38E434A89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2126" y="98436"/>
            <a:ext cx="6453728" cy="6661127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DC0D074-094A-43C4-A434-5C073F6B6F57}"/>
              </a:ext>
            </a:extLst>
          </p:cNvPr>
          <p:cNvSpPr txBox="1"/>
          <p:nvPr/>
        </p:nvSpPr>
        <p:spPr>
          <a:xfrm>
            <a:off x="3952875" y="180459"/>
            <a:ext cx="154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highlight>
                  <a:srgbClr val="FFFF00"/>
                </a:highlight>
              </a:rPr>
              <a:t>x_enc</a:t>
            </a:r>
            <a:r>
              <a:rPr lang="en-US" altLang="zh-TW" dirty="0">
                <a:highlight>
                  <a:srgbClr val="FFFF00"/>
                </a:highlight>
              </a:rPr>
              <a:t>: (B, T, C)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33CA711-81A4-CD26-47A5-2B903A0F27B9}"/>
              </a:ext>
            </a:extLst>
          </p:cNvPr>
          <p:cNvSpPr/>
          <p:nvPr/>
        </p:nvSpPr>
        <p:spPr>
          <a:xfrm>
            <a:off x="5905500" y="346075"/>
            <a:ext cx="6076950" cy="1254125"/>
          </a:xfrm>
          <a:prstGeom prst="roundRect">
            <a:avLst>
              <a:gd name="adj" fmla="val 9832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C453D16-DCC6-1849-C0DE-ECB92F4843FE}"/>
              </a:ext>
            </a:extLst>
          </p:cNvPr>
          <p:cNvSpPr txBox="1"/>
          <p:nvPr/>
        </p:nvSpPr>
        <p:spPr>
          <a:xfrm>
            <a:off x="9321296" y="788471"/>
            <a:ext cx="244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2"/>
                </a:solidFill>
              </a:rPr>
              <a:t>RevIN’s</a:t>
            </a:r>
            <a:r>
              <a:rPr lang="en-US" altLang="zh-TW" dirty="0">
                <a:solidFill>
                  <a:schemeClr val="accent2"/>
                </a:solidFill>
              </a:rPr>
              <a:t> norm w/o affine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3A4550D-CF70-1657-8387-AE18E114360D}"/>
              </a:ext>
            </a:extLst>
          </p:cNvPr>
          <p:cNvSpPr/>
          <p:nvPr/>
        </p:nvSpPr>
        <p:spPr>
          <a:xfrm>
            <a:off x="5905500" y="1765817"/>
            <a:ext cx="6076950" cy="882134"/>
          </a:xfrm>
          <a:prstGeom prst="roundRect">
            <a:avLst>
              <a:gd name="adj" fmla="val 9832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A15544D-BB12-1299-44FF-583D89529006}"/>
              </a:ext>
            </a:extLst>
          </p:cNvPr>
          <p:cNvSpPr txBox="1"/>
          <p:nvPr/>
        </p:nvSpPr>
        <p:spPr>
          <a:xfrm>
            <a:off x="8639175" y="1927731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00B050"/>
                </a:solidFill>
              </a:rPr>
              <a:t># (B, T, C) </a:t>
            </a:r>
            <a:r>
              <a:rPr lang="en-US" altLang="zh-TW" sz="1400" dirty="0">
                <a:solidFill>
                  <a:srgbClr val="00B050"/>
                </a:solidFill>
                <a:sym typeface="Wingdings" panose="05000000000000000000" pitchFamily="2" charset="2"/>
              </a:rPr>
              <a:t> (B, C, T)</a:t>
            </a:r>
            <a:endParaRPr lang="zh-TW" altLang="en-US" sz="1400" dirty="0">
              <a:solidFill>
                <a:srgbClr val="00B05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26480EE-B01E-D315-E04D-FAEE190291AC}"/>
              </a:ext>
            </a:extLst>
          </p:cNvPr>
          <p:cNvSpPr txBox="1"/>
          <p:nvPr/>
        </p:nvSpPr>
        <p:spPr>
          <a:xfrm>
            <a:off x="9963150" y="2335401"/>
            <a:ext cx="2014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00B050"/>
                </a:solidFill>
              </a:rPr>
              <a:t># (B, C, T) </a:t>
            </a:r>
            <a:r>
              <a:rPr lang="en-US" altLang="zh-TW" sz="1400" dirty="0">
                <a:solidFill>
                  <a:srgbClr val="00B050"/>
                </a:solidFill>
                <a:sym typeface="Wingdings" panose="05000000000000000000" pitchFamily="2" charset="2"/>
              </a:rPr>
              <a:t> (B x C, T</a:t>
            </a:r>
            <a:r>
              <a:rPr lang="en-US" altLang="zh-TW" sz="14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P</a:t>
            </a:r>
            <a:r>
              <a:rPr lang="en-US" altLang="zh-TW" sz="1400" dirty="0">
                <a:solidFill>
                  <a:srgbClr val="00B050"/>
                </a:solidFill>
                <a:sym typeface="Wingdings" panose="05000000000000000000" pitchFamily="2" charset="2"/>
              </a:rPr>
              <a:t>, D)</a:t>
            </a:r>
            <a:endParaRPr lang="zh-TW" altLang="en-US" sz="1400" dirty="0">
              <a:solidFill>
                <a:srgbClr val="00B05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F7A67D5-F12D-EE80-B671-191D209F7C30}"/>
              </a:ext>
            </a:extLst>
          </p:cNvPr>
          <p:cNvSpPr txBox="1"/>
          <p:nvPr/>
        </p:nvSpPr>
        <p:spPr>
          <a:xfrm>
            <a:off x="1164989" y="177685"/>
            <a:ext cx="136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(forecasting)</a:t>
            </a: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6778AC7-A4EF-7196-7C4E-E05BA398D57F}"/>
              </a:ext>
            </a:extLst>
          </p:cNvPr>
          <p:cNvSpPr txBox="1"/>
          <p:nvPr/>
        </p:nvSpPr>
        <p:spPr>
          <a:xfrm>
            <a:off x="8097422" y="3573555"/>
            <a:ext cx="2249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00B050"/>
                </a:solidFill>
              </a:rPr>
              <a:t># </a:t>
            </a:r>
            <a:r>
              <a:rPr lang="en-US" altLang="zh-TW" sz="1400" dirty="0">
                <a:solidFill>
                  <a:srgbClr val="00B050"/>
                </a:solidFill>
                <a:sym typeface="Wingdings" panose="05000000000000000000" pitchFamily="2" charset="2"/>
              </a:rPr>
              <a:t>(B x C, T</a:t>
            </a:r>
            <a:r>
              <a:rPr lang="en-US" altLang="zh-TW" sz="14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P</a:t>
            </a:r>
            <a:r>
              <a:rPr lang="en-US" altLang="zh-TW" sz="1400" dirty="0">
                <a:solidFill>
                  <a:srgbClr val="00B050"/>
                </a:solidFill>
                <a:sym typeface="Wingdings" panose="05000000000000000000" pitchFamily="2" charset="2"/>
              </a:rPr>
              <a:t>, D)  (B, C, T</a:t>
            </a:r>
            <a:r>
              <a:rPr lang="en-US" altLang="zh-TW" sz="14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P</a:t>
            </a:r>
            <a:r>
              <a:rPr lang="en-US" altLang="zh-TW" sz="1400" dirty="0">
                <a:solidFill>
                  <a:srgbClr val="00B050"/>
                </a:solidFill>
                <a:sym typeface="Wingdings" panose="05000000000000000000" pitchFamily="2" charset="2"/>
              </a:rPr>
              <a:t>, D)</a:t>
            </a:r>
            <a:endParaRPr lang="zh-TW" altLang="en-US" sz="1400" dirty="0">
              <a:solidFill>
                <a:srgbClr val="00B05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30AE620-1B1B-7E14-51D5-7FF34BF64DE0}"/>
              </a:ext>
            </a:extLst>
          </p:cNvPr>
          <p:cNvSpPr txBox="1"/>
          <p:nvPr/>
        </p:nvSpPr>
        <p:spPr>
          <a:xfrm>
            <a:off x="9222057" y="4164105"/>
            <a:ext cx="2183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00B050"/>
                </a:solidFill>
              </a:rPr>
              <a:t># </a:t>
            </a:r>
            <a:r>
              <a:rPr lang="en-US" altLang="zh-TW" sz="1400" dirty="0">
                <a:solidFill>
                  <a:srgbClr val="00B050"/>
                </a:solidFill>
                <a:sym typeface="Wingdings" panose="05000000000000000000" pitchFamily="2" charset="2"/>
              </a:rPr>
              <a:t>(B, C, T</a:t>
            </a:r>
            <a:r>
              <a:rPr lang="en-US" altLang="zh-TW" sz="14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P</a:t>
            </a:r>
            <a:r>
              <a:rPr lang="en-US" altLang="zh-TW" sz="1400" dirty="0">
                <a:solidFill>
                  <a:srgbClr val="00B050"/>
                </a:solidFill>
                <a:sym typeface="Wingdings" panose="05000000000000000000" pitchFamily="2" charset="2"/>
              </a:rPr>
              <a:t>, D)  (B, C, D, T</a:t>
            </a:r>
            <a:r>
              <a:rPr lang="en-US" altLang="zh-TW" sz="14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P</a:t>
            </a:r>
            <a:r>
              <a:rPr lang="en-US" altLang="zh-TW" sz="1400" dirty="0">
                <a:solidFill>
                  <a:srgbClr val="00B050"/>
                </a:solidFill>
                <a:sym typeface="Wingdings" panose="05000000000000000000" pitchFamily="2" charset="2"/>
              </a:rPr>
              <a:t>)</a:t>
            </a:r>
            <a:endParaRPr lang="zh-TW" altLang="en-US" sz="1400" dirty="0">
              <a:solidFill>
                <a:srgbClr val="00B050"/>
              </a:solidFill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4336D02-3F3C-542F-F494-843783B831FA}"/>
              </a:ext>
            </a:extLst>
          </p:cNvPr>
          <p:cNvSpPr/>
          <p:nvPr/>
        </p:nvSpPr>
        <p:spPr>
          <a:xfrm>
            <a:off x="5905500" y="2792488"/>
            <a:ext cx="6076950" cy="1679393"/>
          </a:xfrm>
          <a:prstGeom prst="roundRect">
            <a:avLst>
              <a:gd name="adj" fmla="val 9832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703BA13-1EE6-AF1E-B526-2E93DD3825DA}"/>
              </a:ext>
            </a:extLst>
          </p:cNvPr>
          <p:cNvSpPr/>
          <p:nvPr/>
        </p:nvSpPr>
        <p:spPr>
          <a:xfrm>
            <a:off x="5905500" y="4630685"/>
            <a:ext cx="6076950" cy="684265"/>
          </a:xfrm>
          <a:prstGeom prst="roundRect">
            <a:avLst>
              <a:gd name="adj" fmla="val 9832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97699055-0E1E-43D0-D07D-BD2EA0BBBAAE}"/>
              </a:ext>
            </a:extLst>
          </p:cNvPr>
          <p:cNvSpPr/>
          <p:nvPr/>
        </p:nvSpPr>
        <p:spPr>
          <a:xfrm>
            <a:off x="5905500" y="5441971"/>
            <a:ext cx="6076950" cy="1069954"/>
          </a:xfrm>
          <a:prstGeom prst="roundRect">
            <a:avLst>
              <a:gd name="adj" fmla="val 9832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99F55CE-9844-2D3C-863E-F967CC6A7D68}"/>
              </a:ext>
            </a:extLst>
          </p:cNvPr>
          <p:cNvSpPr txBox="1"/>
          <p:nvPr/>
        </p:nvSpPr>
        <p:spPr>
          <a:xfrm>
            <a:off x="9321296" y="5579041"/>
            <a:ext cx="267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2"/>
                </a:solidFill>
              </a:rPr>
              <a:t>RevIN’s</a:t>
            </a:r>
            <a:r>
              <a:rPr lang="en-US" altLang="zh-TW" dirty="0">
                <a:solidFill>
                  <a:schemeClr val="accent2"/>
                </a:solidFill>
              </a:rPr>
              <a:t> </a:t>
            </a:r>
            <a:r>
              <a:rPr lang="en-US" altLang="zh-TW" dirty="0" err="1">
                <a:solidFill>
                  <a:schemeClr val="accent2"/>
                </a:solidFill>
              </a:rPr>
              <a:t>denorm</a:t>
            </a:r>
            <a:r>
              <a:rPr lang="en-US" altLang="zh-TW" dirty="0">
                <a:solidFill>
                  <a:schemeClr val="accent2"/>
                </a:solidFill>
              </a:rPr>
              <a:t> w/o affine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3401733C-54D7-86AF-2975-BCF266050AC6}"/>
              </a:ext>
            </a:extLst>
          </p:cNvPr>
          <p:cNvGrpSpPr/>
          <p:nvPr/>
        </p:nvGrpSpPr>
        <p:grpSpPr>
          <a:xfrm>
            <a:off x="49816" y="973137"/>
            <a:ext cx="5769841" cy="3766662"/>
            <a:chOff x="49816" y="1565235"/>
            <a:chExt cx="5769841" cy="3766662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EAADF3C4-58DC-371E-9BE7-2E2004B4A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16" y="1565235"/>
              <a:ext cx="5769841" cy="3766662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975A279E-8FB7-9802-3635-13C836CFE73F}"/>
                </a:ext>
              </a:extLst>
            </p:cNvPr>
            <p:cNvSpPr txBox="1"/>
            <p:nvPr/>
          </p:nvSpPr>
          <p:spPr>
            <a:xfrm>
              <a:off x="1615695" y="3957372"/>
              <a:ext cx="8070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>
                  <a:highlight>
                    <a:srgbClr val="FFFF00"/>
                  </a:highlight>
                </a:rPr>
                <a:t>x: (B, C, T)</a:t>
              </a:r>
              <a:endParaRPr lang="zh-TW" altLang="en-US" sz="1200" dirty="0">
                <a:highlight>
                  <a:srgbClr val="FFFF00"/>
                </a:highlight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86D61A-7F6B-972A-6575-E55D9F1046B5}"/>
                </a:ext>
              </a:extLst>
            </p:cNvPr>
            <p:cNvSpPr txBox="1"/>
            <p:nvPr/>
          </p:nvSpPr>
          <p:spPr>
            <a:xfrm>
              <a:off x="354265" y="4410197"/>
              <a:ext cx="2824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highlight>
                    <a:srgbClr val="FFFF00"/>
                  </a:highlight>
                </a:rPr>
                <a:t>1.</a:t>
              </a:r>
              <a:endParaRPr lang="zh-TW" altLang="en-US" sz="1000" dirty="0">
                <a:highlight>
                  <a:srgbClr val="FFFF00"/>
                </a:highlight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7B9C59A0-D729-1107-3AF0-EB4EE05CBB43}"/>
                </a:ext>
              </a:extLst>
            </p:cNvPr>
            <p:cNvSpPr txBox="1"/>
            <p:nvPr/>
          </p:nvSpPr>
          <p:spPr>
            <a:xfrm>
              <a:off x="354265" y="4550692"/>
              <a:ext cx="2824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highlight>
                    <a:srgbClr val="FFFF00"/>
                  </a:highlight>
                </a:rPr>
                <a:t>2.</a:t>
              </a:r>
              <a:endParaRPr lang="zh-TW" altLang="en-US" sz="1000" dirty="0">
                <a:highlight>
                  <a:srgbClr val="FFFF00"/>
                </a:highlight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233D297-4644-D260-67C8-A73DD9E11107}"/>
                </a:ext>
              </a:extLst>
            </p:cNvPr>
            <p:cNvSpPr txBox="1"/>
            <p:nvPr/>
          </p:nvSpPr>
          <p:spPr>
            <a:xfrm>
              <a:off x="354265" y="4689089"/>
              <a:ext cx="2824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highlight>
                    <a:srgbClr val="FFFF00"/>
                  </a:highlight>
                </a:rPr>
                <a:t>3.</a:t>
              </a:r>
              <a:endParaRPr lang="zh-TW" altLang="en-US" sz="1000" dirty="0">
                <a:highlight>
                  <a:srgbClr val="FFFF00"/>
                </a:highlight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4D700DB-E870-9564-4CF0-C60C1F62E9DA}"/>
                </a:ext>
              </a:extLst>
            </p:cNvPr>
            <p:cNvSpPr txBox="1"/>
            <p:nvPr/>
          </p:nvSpPr>
          <p:spPr>
            <a:xfrm>
              <a:off x="354265" y="4980158"/>
              <a:ext cx="2824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>
                  <a:highlight>
                    <a:srgbClr val="FFFF00"/>
                  </a:highlight>
                </a:rPr>
                <a:t>4.</a:t>
              </a:r>
              <a:endParaRPr lang="zh-TW" altLang="en-US" sz="1000" dirty="0">
                <a:highlight>
                  <a:srgbClr val="FFFF00"/>
                </a:highlight>
              </a:endParaRPr>
            </a:p>
          </p:txBody>
        </p: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DEC16CD5-2B0A-366F-5415-F2280418A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33" y="4838388"/>
            <a:ext cx="4115374" cy="197195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785243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FD6FAE-A88D-2595-9F29-BAB355450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GPT4TS – Results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435BB5-197F-3D13-2781-875E85BE2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87" r="1027" b="7868"/>
          <a:stretch/>
        </p:blipFill>
        <p:spPr>
          <a:xfrm>
            <a:off x="47624" y="1733550"/>
            <a:ext cx="6135913" cy="48387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5E021AA-3021-F160-18DC-BA7CD3F9B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443" y="2609850"/>
            <a:ext cx="5896873" cy="323602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3DBF130-600E-4C87-77F1-0FC5C8C0B19B}"/>
              </a:ext>
            </a:extLst>
          </p:cNvPr>
          <p:cNvSpPr txBox="1"/>
          <p:nvPr/>
        </p:nvSpPr>
        <p:spPr>
          <a:xfrm>
            <a:off x="6772275" y="488907"/>
            <a:ext cx="4302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Main competitor: </a:t>
            </a:r>
            <a:r>
              <a:rPr lang="en-US" altLang="zh-TW" sz="2800" b="1" dirty="0" err="1">
                <a:highlight>
                  <a:srgbClr val="FFFF00"/>
                </a:highlight>
              </a:rPr>
              <a:t>TimesNet</a:t>
            </a:r>
            <a:endParaRPr lang="zh-TW" altLang="en-US" sz="2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15815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4C1360-4505-E8FF-B612-671F74B5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TimesNet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CED1BCE-86A0-9295-69A8-DCA25ACB4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6150" y="51176"/>
            <a:ext cx="7186355" cy="43513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E6FB5D3-897A-C090-16A0-0194D6B96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0" y="4529138"/>
            <a:ext cx="7867650" cy="22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02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89A58-5F6B-3617-C889-9D276670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GPT4TS – The Number of GPT2 Layers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D9227D3-F0EE-6323-E315-77278EFF0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841" y="1511300"/>
            <a:ext cx="8202317" cy="4351338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292BAFE-C8E1-641D-E3AC-2DEAF0ED156E}"/>
              </a:ext>
            </a:extLst>
          </p:cNvPr>
          <p:cNvSpPr txBox="1"/>
          <p:nvPr/>
        </p:nvSpPr>
        <p:spPr>
          <a:xfrm>
            <a:off x="3505200" y="6031210"/>
            <a:ext cx="4689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GPT2 is still </a:t>
            </a:r>
            <a:r>
              <a:rPr lang="en-US" altLang="zh-TW" sz="2400" dirty="0">
                <a:solidFill>
                  <a:srgbClr val="FF0000"/>
                </a:solidFill>
              </a:rPr>
              <a:t>not generalized</a:t>
            </a:r>
            <a:r>
              <a:rPr lang="en-US" altLang="zh-TW" sz="2400" dirty="0"/>
              <a:t> enough.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54562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389A58-5F6B-3617-C889-9D276670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GPT4TS – Analysis of Data Volume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3BDA6CF-40F1-28DE-08A5-2ACE1729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471613"/>
            <a:ext cx="8821381" cy="45535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46FFB3E-C2CB-9F0E-02D1-639593A0CAF9}"/>
              </a:ext>
            </a:extLst>
          </p:cNvPr>
          <p:cNvSpPr txBox="1"/>
          <p:nvPr/>
        </p:nvSpPr>
        <p:spPr>
          <a:xfrm>
            <a:off x="1609725" y="6140450"/>
            <a:ext cx="8569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The performance improvement for GPT2(6) FPT is almost </a:t>
            </a:r>
            <a:r>
              <a:rPr lang="en-US" altLang="zh-TW" sz="2400" b="1" dirty="0">
                <a:solidFill>
                  <a:srgbClr val="FF0000"/>
                </a:solidFill>
                <a:effectLst/>
              </a:rPr>
              <a:t>flattened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16428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4E9F8D-BCF0-2AFF-75D9-860819DB4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5650" cy="1325563"/>
          </a:xfrm>
        </p:spPr>
        <p:txBody>
          <a:bodyPr/>
          <a:lstStyle/>
          <a:p>
            <a:r>
              <a:rPr lang="en-US" altLang="zh-TW" dirty="0"/>
              <a:t>GPT4TS – Other Foundation Models (BERT, </a:t>
            </a:r>
            <a:r>
              <a:rPr lang="en-US" altLang="zh-TW" dirty="0" err="1"/>
              <a:t>BEiT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70356E3-DDDC-C7BC-8F78-EA538DD30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651" y="1690688"/>
            <a:ext cx="8754697" cy="419158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E9F7606-D546-D44C-FA16-8DF5386EB99E}"/>
              </a:ext>
            </a:extLst>
          </p:cNvPr>
          <p:cNvSpPr txBox="1"/>
          <p:nvPr/>
        </p:nvSpPr>
        <p:spPr>
          <a:xfrm>
            <a:off x="2821705" y="6116935"/>
            <a:ext cx="6548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FPT is effective across different foundation models.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14707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499132-6C07-F2AA-3076-0204F51C3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GPT4TS – The Universality of Transformer:</a:t>
            </a:r>
            <a:br>
              <a:rPr lang="en-US" altLang="zh-TW" dirty="0"/>
            </a:br>
            <a:r>
              <a:rPr lang="en-US" altLang="zh-TW" dirty="0"/>
              <a:t>Connecting </a:t>
            </a:r>
            <a:r>
              <a:rPr lang="en-US" altLang="zh-TW" b="1" i="1" u="sng" dirty="0"/>
              <a:t>Self-Attention</a:t>
            </a:r>
            <a:r>
              <a:rPr lang="en-US" altLang="zh-TW" dirty="0"/>
              <a:t> with </a:t>
            </a:r>
            <a:r>
              <a:rPr lang="en-US" altLang="zh-TW" b="1" i="1" u="sng" dirty="0"/>
              <a:t>PCA</a:t>
            </a:r>
            <a:endParaRPr lang="zh-TW" altLang="en-US" b="1" i="1" u="sng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A4D4FF9-E9EF-5FEA-8ABF-0CEDBB850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153" y="1875631"/>
            <a:ext cx="9121693" cy="435133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5776E39-499D-13A3-B3DB-2762AAA48077}"/>
              </a:ext>
            </a:extLst>
          </p:cNvPr>
          <p:cNvSpPr txBox="1"/>
          <p:nvPr/>
        </p:nvSpPr>
        <p:spPr>
          <a:xfrm>
            <a:off x="406744" y="6392457"/>
            <a:ext cx="11626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The transformer is trained to provide a </a:t>
            </a:r>
            <a:r>
              <a:rPr lang="en-US" altLang="zh-TW" sz="2000" dirty="0">
                <a:solidFill>
                  <a:srgbClr val="FF0000"/>
                </a:solidFill>
              </a:rPr>
              <a:t>generic function</a:t>
            </a:r>
            <a:r>
              <a:rPr lang="en-US" altLang="zh-TW" sz="2000" dirty="0"/>
              <a:t> that is valuable for almost all sequential data analysis.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24353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E061B-9114-708F-7B38-159B28D4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UniPELT</a:t>
            </a:r>
            <a:r>
              <a:rPr lang="en-US" altLang="zh-TW" dirty="0"/>
              <a:t> + </a:t>
            </a:r>
            <a:br>
              <a:rPr lang="en-US" altLang="zh-TW" dirty="0"/>
            </a:br>
            <a:r>
              <a:rPr lang="en-US" altLang="zh-TW" dirty="0" err="1"/>
              <a:t>LLaMA</a:t>
            </a:r>
            <a:r>
              <a:rPr lang="en-US" altLang="zh-TW" dirty="0"/>
              <a:t>-Adapter V1 V2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CBE6D8-202B-D552-24B3-A15038575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Understand how to use different </a:t>
            </a:r>
            <a:r>
              <a:rPr lang="en-US" altLang="zh-TW" b="1" i="1" u="sng" dirty="0"/>
              <a:t>PEFT</a:t>
            </a:r>
            <a:r>
              <a:rPr lang="en-US" altLang="zh-TW" dirty="0"/>
              <a:t> techniques</a:t>
            </a:r>
          </a:p>
        </p:txBody>
      </p:sp>
    </p:spTree>
    <p:extLst>
      <p:ext uri="{BB962C8B-B14F-4D97-AF65-F5344CB8AC3E}">
        <p14:creationId xmlns:p14="http://schemas.microsoft.com/office/powerpoint/2010/main" val="489642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5B41C-42B6-2F8C-C50B-5C42D627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UniPELT</a:t>
            </a:r>
            <a:r>
              <a:rPr lang="en-US" altLang="zh-TW" dirty="0"/>
              <a:t> – 3 PEFT tricks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5906891-D45B-20F4-6242-5D919E17D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b="1" i="1" dirty="0">
                <a:solidFill>
                  <a:srgbClr val="FF0000"/>
                </a:solidFill>
              </a:rPr>
              <a:t>Adapter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i="1" dirty="0">
                <a:solidFill>
                  <a:srgbClr val="92D050"/>
                </a:solidFill>
              </a:rPr>
              <a:t>Prefix-tuning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i="1" dirty="0" err="1">
                <a:solidFill>
                  <a:srgbClr val="00B0F0"/>
                </a:solidFill>
              </a:rPr>
              <a:t>LoRA</a:t>
            </a:r>
            <a:endParaRPr lang="zh-TW" altLang="en-US" b="1" i="1" dirty="0">
              <a:solidFill>
                <a:srgbClr val="00B0F0"/>
              </a:solidFill>
            </a:endParaRPr>
          </a:p>
        </p:txBody>
      </p:sp>
      <p:pic>
        <p:nvPicPr>
          <p:cNvPr id="7" name="內容版面配置區 3">
            <a:extLst>
              <a:ext uri="{FF2B5EF4-FFF2-40B4-BE49-F238E27FC236}">
                <a16:creationId xmlns:a16="http://schemas.microsoft.com/office/drawing/2014/main" id="{5E62F388-2F5D-6DB8-7591-B856A34BF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508" y="3844"/>
            <a:ext cx="4720492" cy="6854155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AFF52A4D-AFEB-D740-40C6-FC76CF460292}"/>
              </a:ext>
            </a:extLst>
          </p:cNvPr>
          <p:cNvSpPr/>
          <p:nvPr/>
        </p:nvSpPr>
        <p:spPr>
          <a:xfrm>
            <a:off x="9248774" y="647700"/>
            <a:ext cx="1635125" cy="1206500"/>
          </a:xfrm>
          <a:prstGeom prst="roundRect">
            <a:avLst>
              <a:gd name="adj" fmla="val 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CB47221-4091-5309-69D8-FDBDC2F19457}"/>
              </a:ext>
            </a:extLst>
          </p:cNvPr>
          <p:cNvSpPr/>
          <p:nvPr/>
        </p:nvSpPr>
        <p:spPr>
          <a:xfrm>
            <a:off x="8841579" y="3590925"/>
            <a:ext cx="2221709" cy="542925"/>
          </a:xfrm>
          <a:prstGeom prst="roundRect">
            <a:avLst>
              <a:gd name="adj" fmla="val 6667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782B40B-2B79-93AA-F5E0-BE8589C96F08}"/>
              </a:ext>
            </a:extLst>
          </p:cNvPr>
          <p:cNvSpPr/>
          <p:nvPr/>
        </p:nvSpPr>
        <p:spPr>
          <a:xfrm>
            <a:off x="8841579" y="4217191"/>
            <a:ext cx="2469359" cy="747715"/>
          </a:xfrm>
          <a:prstGeom prst="roundRect">
            <a:avLst>
              <a:gd name="adj" fmla="val 6667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6260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5B41C-42B6-2F8C-C50B-5C42D627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UniPELT</a:t>
            </a:r>
            <a:r>
              <a:rPr lang="en-US" altLang="zh-TW" dirty="0"/>
              <a:t> – </a:t>
            </a:r>
            <a:r>
              <a:rPr lang="en-US" altLang="zh-TW" b="1" i="1" dirty="0">
                <a:solidFill>
                  <a:srgbClr val="FF0000"/>
                </a:solidFill>
              </a:rPr>
              <a:t>1. Adapter</a:t>
            </a:r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4A68BD0-E169-84DD-8328-9DA53CDA4804}"/>
              </a:ext>
            </a:extLst>
          </p:cNvPr>
          <p:cNvGrpSpPr/>
          <p:nvPr/>
        </p:nvGrpSpPr>
        <p:grpSpPr>
          <a:xfrm>
            <a:off x="3180307" y="1514955"/>
            <a:ext cx="5795108" cy="5128333"/>
            <a:chOff x="2476871" y="365124"/>
            <a:chExt cx="2787588" cy="2466853"/>
          </a:xfrm>
        </p:grpSpPr>
        <p:pic>
          <p:nvPicPr>
            <p:cNvPr id="3" name="內容版面配置區 3">
              <a:extLst>
                <a:ext uri="{FF2B5EF4-FFF2-40B4-BE49-F238E27FC236}">
                  <a16:creationId xmlns:a16="http://schemas.microsoft.com/office/drawing/2014/main" id="{C6743C1B-7E15-1960-0ED3-DBB1A0BC2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987" t="3976" r="22960" b="60034"/>
            <a:stretch/>
          </p:blipFill>
          <p:spPr>
            <a:xfrm>
              <a:off x="2476871" y="365124"/>
              <a:ext cx="2787588" cy="2466853"/>
            </a:xfrm>
            <a:prstGeom prst="rect">
              <a:avLst/>
            </a:prstGeom>
          </p:spPr>
        </p:pic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C17D60C4-2E78-FBC0-534F-DAF92685673A}"/>
                </a:ext>
              </a:extLst>
            </p:cNvPr>
            <p:cNvSpPr/>
            <p:nvPr/>
          </p:nvSpPr>
          <p:spPr>
            <a:xfrm>
              <a:off x="3400796" y="736477"/>
              <a:ext cx="1635125" cy="1206500"/>
            </a:xfrm>
            <a:prstGeom prst="roundRect">
              <a:avLst>
                <a:gd name="adj" fmla="val 6667"/>
              </a:avLst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0AE8E2C8-1DCC-4186-60E2-64A37CEFB988}"/>
              </a:ext>
            </a:extLst>
          </p:cNvPr>
          <p:cNvCxnSpPr>
            <a:cxnSpLocks/>
          </p:cNvCxnSpPr>
          <p:nvPr/>
        </p:nvCxnSpPr>
        <p:spPr>
          <a:xfrm rot="10800000">
            <a:off x="4312951" y="4181385"/>
            <a:ext cx="2388093" cy="861132"/>
          </a:xfrm>
          <a:prstGeom prst="bentConnector3">
            <a:avLst>
              <a:gd name="adj1" fmla="val 100186"/>
            </a:avLst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3D88553E-5345-F0ED-8725-7C23A2D925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04073" y="2867149"/>
            <a:ext cx="2166153" cy="670435"/>
          </a:xfrm>
          <a:prstGeom prst="bentConnector3">
            <a:avLst>
              <a:gd name="adj1" fmla="val 99180"/>
            </a:avLst>
          </a:prstGeom>
          <a:ln w="76200">
            <a:solidFill>
              <a:schemeClr val="accent4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3D5E1CAD-E084-A540-5496-9AB2F4F74615}"/>
              </a:ext>
            </a:extLst>
          </p:cNvPr>
          <p:cNvCxnSpPr>
            <a:cxnSpLocks/>
          </p:cNvCxnSpPr>
          <p:nvPr/>
        </p:nvCxnSpPr>
        <p:spPr>
          <a:xfrm rot="5400000">
            <a:off x="5936001" y="3685460"/>
            <a:ext cx="2915007" cy="1278384"/>
          </a:xfrm>
          <a:prstGeom prst="bentConnector3">
            <a:avLst>
              <a:gd name="adj1" fmla="val 99642"/>
            </a:avLst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1E2EF60-3AA1-E1A0-F506-594796F5F8DE}"/>
              </a:ext>
            </a:extLst>
          </p:cNvPr>
          <p:cNvCxnSpPr>
            <a:cxnSpLocks/>
          </p:cNvCxnSpPr>
          <p:nvPr/>
        </p:nvCxnSpPr>
        <p:spPr>
          <a:xfrm flipH="1">
            <a:off x="6869720" y="2867148"/>
            <a:ext cx="1162977" cy="0"/>
          </a:xfrm>
          <a:prstGeom prst="straightConnector1">
            <a:avLst/>
          </a:prstGeom>
          <a:ln w="762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0072E4C-3BD7-84CA-2235-BA6E376AACB4}"/>
              </a:ext>
            </a:extLst>
          </p:cNvPr>
          <p:cNvSpPr txBox="1"/>
          <p:nvPr/>
        </p:nvSpPr>
        <p:spPr>
          <a:xfrm>
            <a:off x="8085965" y="4795149"/>
            <a:ext cx="3810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7030A0"/>
                </a:solidFill>
              </a:rPr>
              <a:t>Residual connection for using original input</a:t>
            </a:r>
            <a:endParaRPr lang="zh-TW" altLang="en-US" sz="2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40C45296-DC22-6097-3545-A790218CB4F1}"/>
                  </a:ext>
                </a:extLst>
              </p:cNvPr>
              <p:cNvSpPr txBox="1"/>
              <p:nvPr/>
            </p:nvSpPr>
            <p:spPr>
              <a:xfrm>
                <a:off x="7804010" y="874389"/>
                <a:ext cx="310270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altLang="zh-TW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zh-TW" sz="3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pt-BR" altLang="zh-TW" sz="32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lang="pt-BR" altLang="zh-TW" sz="3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pt-BR" altLang="zh-TW" sz="3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altLang="zh-TW" sz="32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2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𝓖</m:t>
                          </m:r>
                        </m:e>
                        <m:sub>
                          <m:r>
                            <a:rPr lang="pt-BR" altLang="zh-TW" sz="32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sSub>
                        <m:sSubPr>
                          <m:ctrlPr>
                            <a:rPr lang="pt-BR" altLang="zh-TW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zh-TW" sz="3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pt-BR" altLang="zh-TW" sz="32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pt-BR" altLang="zh-TW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altLang="zh-TW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zh-TW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pt-BR" altLang="zh-TW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40C45296-DC22-6097-3545-A790218CB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010" y="874389"/>
                <a:ext cx="310270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群組 46">
            <a:extLst>
              <a:ext uri="{FF2B5EF4-FFF2-40B4-BE49-F238E27FC236}">
                <a16:creationId xmlns:a16="http://schemas.microsoft.com/office/drawing/2014/main" id="{CB8B7593-8E5B-FFFC-7E67-F0201C3BBE94}"/>
              </a:ext>
            </a:extLst>
          </p:cNvPr>
          <p:cNvGrpSpPr/>
          <p:nvPr/>
        </p:nvGrpSpPr>
        <p:grpSpPr>
          <a:xfrm>
            <a:off x="461639" y="4298547"/>
            <a:ext cx="4563122" cy="1931582"/>
            <a:chOff x="0" y="4298547"/>
            <a:chExt cx="4563122" cy="1931582"/>
          </a:xfrm>
        </p:grpSpPr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07E21BD8-7D0F-193B-6BAE-F3E7AC3CBF37}"/>
                </a:ext>
              </a:extLst>
            </p:cNvPr>
            <p:cNvSpPr txBox="1"/>
            <p:nvPr/>
          </p:nvSpPr>
          <p:spPr>
            <a:xfrm>
              <a:off x="58122" y="4298547"/>
              <a:ext cx="38103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chemeClr val="accent4">
                      <a:lumMod val="75000"/>
                    </a:schemeClr>
                  </a:solidFill>
                  <a:highlight>
                    <a:srgbClr val="FFFF00"/>
                  </a:highlight>
                </a:rPr>
                <a:t>Gating mechanism</a:t>
              </a:r>
              <a:r>
                <a:rPr lang="en-US" altLang="zh-TW" sz="2400" dirty="0">
                  <a:solidFill>
                    <a:schemeClr val="accent4">
                      <a:lumMod val="75000"/>
                    </a:schemeClr>
                  </a:solidFill>
                </a:rPr>
                <a:t> for not using the </a:t>
              </a:r>
              <a:r>
                <a:rPr lang="en-US" altLang="zh-TW" sz="2400" dirty="0">
                  <a:solidFill>
                    <a:srgbClr val="0070C0"/>
                  </a:solidFill>
                </a:rPr>
                <a:t>bottleneck layer</a:t>
              </a:r>
              <a:endParaRPr lang="zh-TW" altLang="en-US" sz="2400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91F8AFFA-012A-B5C1-41F3-1B4C3C1649F6}"/>
                    </a:ext>
                  </a:extLst>
                </p:cNvPr>
                <p:cNvSpPr txBox="1"/>
                <p:nvPr/>
              </p:nvSpPr>
              <p:spPr>
                <a:xfrm>
                  <a:off x="0" y="5583798"/>
                  <a:ext cx="456312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>
                      <a:highlight>
                        <a:srgbClr val="FFFF00"/>
                      </a:highlight>
                    </a:rPr>
                    <a:t>Using the direct input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dirty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𝐹𝑁</m:t>
                          </m:r>
                        </m:sub>
                      </m:sSub>
                    </m:oMath>
                  </a14:m>
                  <a:r>
                    <a:rPr lang="en-US" altLang="zh-TW" dirty="0">
                      <a:highlight>
                        <a:srgbClr val="FFFF00"/>
                      </a:highlight>
                    </a:rPr>
                    <a:t> using a feedforward network with sigmoid activation</a:t>
                  </a:r>
                  <a:endParaRPr lang="zh-TW" altLang="en-US" dirty="0">
                    <a:highlight>
                      <a:srgbClr val="FFFF00"/>
                    </a:highlight>
                  </a:endParaRPr>
                </a:p>
              </p:txBody>
            </p:sp>
          </mc:Choice>
          <mc:Fallback xmlns="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91F8AFFA-012A-B5C1-41F3-1B4C3C164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583798"/>
                  <a:ext cx="4563122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203" t="-5660" r="-1471" b="-141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BAA50B74-772C-7300-E05E-9A6E48C18E19}"/>
                </a:ext>
              </a:extLst>
            </p:cNvPr>
            <p:cNvCxnSpPr/>
            <p:nvPr/>
          </p:nvCxnSpPr>
          <p:spPr>
            <a:xfrm>
              <a:off x="1313895" y="4714045"/>
              <a:ext cx="0" cy="869753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8939A28D-CE6A-7140-7429-39509E3F265D}"/>
                  </a:ext>
                </a:extLst>
              </p:cNvPr>
              <p:cNvSpPr txBox="1"/>
              <p:nvPr/>
            </p:nvSpPr>
            <p:spPr>
              <a:xfrm>
                <a:off x="7804010" y="1588869"/>
                <a:ext cx="4468852" cy="574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zh-TW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zh-TW" sz="3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pt-BR" altLang="zh-TW" sz="32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zh-TW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3200" b="1" i="1" smtClean="0">
                              <a:latin typeface="Cambria Math" panose="02040503050406030204" pitchFamily="18" charset="0"/>
                            </a:rPr>
                            <m:t>𝒖𝒑</m:t>
                          </m:r>
                        </m:sub>
                        <m:sup>
                          <m:r>
                            <a:rPr lang="en-US" altLang="zh-TW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altLang="zh-TW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𝝓</m:t>
                      </m:r>
                      <m:r>
                        <a:rPr lang="en-US" altLang="zh-TW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TW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𝒅𝒐𝒘𝒏</m:t>
                          </m:r>
                        </m:sub>
                        <m:sup>
                          <m:r>
                            <a:rPr lang="en-US" altLang="zh-TW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altLang="zh-TW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TW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𝑭𝑵</m:t>
                          </m:r>
                        </m:sub>
                      </m:sSub>
                      <m:r>
                        <a:rPr lang="en-US" altLang="zh-TW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8939A28D-CE6A-7140-7429-39509E3F2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010" y="1588869"/>
                <a:ext cx="4468852" cy="5744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字方塊 48">
            <a:extLst>
              <a:ext uri="{FF2B5EF4-FFF2-40B4-BE49-F238E27FC236}">
                <a16:creationId xmlns:a16="http://schemas.microsoft.com/office/drawing/2014/main" id="{21F04ECF-EE0C-A3C5-D0A1-A857E926B40A}"/>
              </a:ext>
            </a:extLst>
          </p:cNvPr>
          <p:cNvSpPr txBox="1"/>
          <p:nvPr/>
        </p:nvSpPr>
        <p:spPr>
          <a:xfrm>
            <a:off x="8975415" y="2246858"/>
            <a:ext cx="219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bottleneck layer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5D93EFD0-CEA1-9745-CCC5-77A5D753FE17}"/>
              </a:ext>
            </a:extLst>
          </p:cNvPr>
          <p:cNvCxnSpPr/>
          <p:nvPr/>
        </p:nvCxnSpPr>
        <p:spPr>
          <a:xfrm>
            <a:off x="8894392" y="2199952"/>
            <a:ext cx="2459408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弧形 52">
            <a:extLst>
              <a:ext uri="{FF2B5EF4-FFF2-40B4-BE49-F238E27FC236}">
                <a16:creationId xmlns:a16="http://schemas.microsoft.com/office/drawing/2014/main" id="{6AB08565-FB5F-CBA5-F5A0-D422D3EA8509}"/>
              </a:ext>
            </a:extLst>
          </p:cNvPr>
          <p:cNvCxnSpPr>
            <a:cxnSpLocks/>
            <a:stCxn id="48" idx="1"/>
            <a:endCxn id="59" idx="3"/>
          </p:cNvCxnSpPr>
          <p:nvPr/>
        </p:nvCxnSpPr>
        <p:spPr>
          <a:xfrm rot="10800000" flipV="1">
            <a:off x="7288698" y="1876096"/>
            <a:ext cx="515312" cy="131734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AA9D625-4164-C8F9-AB6D-DD023E1E6C9C}"/>
              </a:ext>
            </a:extLst>
          </p:cNvPr>
          <p:cNvSpPr txBox="1"/>
          <p:nvPr/>
        </p:nvSpPr>
        <p:spPr>
          <a:xfrm>
            <a:off x="6945334" y="300877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   </a:t>
            </a:r>
            <a:endParaRPr lang="zh-TW" altLang="en-US" dirty="0"/>
          </a:p>
        </p:txBody>
      </p:sp>
      <p:cxnSp>
        <p:nvCxnSpPr>
          <p:cNvPr id="63" name="接點: 弧形 62">
            <a:extLst>
              <a:ext uri="{FF2B5EF4-FFF2-40B4-BE49-F238E27FC236}">
                <a16:creationId xmlns:a16="http://schemas.microsoft.com/office/drawing/2014/main" id="{743F403C-4449-61EC-D3B7-E6CC02EEE200}"/>
              </a:ext>
            </a:extLst>
          </p:cNvPr>
          <p:cNvCxnSpPr>
            <a:cxnSpLocks/>
            <a:stCxn id="34" idx="1"/>
            <a:endCxn id="64" idx="3"/>
          </p:cNvCxnSpPr>
          <p:nvPr/>
        </p:nvCxnSpPr>
        <p:spPr>
          <a:xfrm rot="10800000" flipV="1">
            <a:off x="6885310" y="1120611"/>
            <a:ext cx="918700" cy="1420248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10ECA100-D001-652E-A515-E5D8033BB4EA}"/>
              </a:ext>
            </a:extLst>
          </p:cNvPr>
          <p:cNvSpPr txBox="1"/>
          <p:nvPr/>
        </p:nvSpPr>
        <p:spPr>
          <a:xfrm>
            <a:off x="6541946" y="2356193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2013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5FEE9F-2871-EE00-AA0E-325931EF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Surveyed Papers – 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50074E-941E-F812-64BD-28AA2953A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 fontScale="55000" lnSpcReduction="20000"/>
          </a:bodyPr>
          <a:lstStyle/>
          <a:p>
            <a:r>
              <a:rPr lang="en-US" altLang="zh-TW" dirty="0"/>
              <a:t>GPT2, </a:t>
            </a:r>
            <a:r>
              <a:rPr lang="en-US" altLang="zh-TW" dirty="0" err="1"/>
              <a:t>LLaMA</a:t>
            </a:r>
            <a:endParaRPr lang="en-US" altLang="zh-TW" dirty="0"/>
          </a:p>
          <a:p>
            <a:pPr lvl="1"/>
            <a:r>
              <a:rPr lang="en-US" altLang="zh-TW" dirty="0"/>
              <a:t>The foundation models</a:t>
            </a:r>
          </a:p>
          <a:p>
            <a:r>
              <a:rPr lang="en-US" altLang="zh-TW" dirty="0"/>
              <a:t>(FPT) Pretrained Transformers As Universal Computation Engines</a:t>
            </a:r>
          </a:p>
          <a:p>
            <a:pPr lvl="1"/>
            <a:r>
              <a:rPr lang="en-US" altLang="zh-TW" dirty="0"/>
              <a:t>The starting point paper to discuss the usage of pretrained LM for non-language tasks</a:t>
            </a:r>
          </a:p>
          <a:p>
            <a:r>
              <a:rPr lang="en-US" altLang="zh-TW" dirty="0"/>
              <a:t>(FPT-TS) One Fits All: Power General Time Series Analysis by Pretrained LM</a:t>
            </a:r>
          </a:p>
          <a:p>
            <a:pPr lvl="1"/>
            <a:r>
              <a:rPr lang="en-US" altLang="zh-TW" dirty="0"/>
              <a:t>Understand how to apply Pretrained LM on time-series</a:t>
            </a:r>
          </a:p>
          <a:p>
            <a:r>
              <a:rPr lang="en-US" altLang="zh-TW" dirty="0"/>
              <a:t>Transformers in Time Series: A Survey</a:t>
            </a:r>
          </a:p>
          <a:p>
            <a:pPr lvl="1"/>
            <a:r>
              <a:rPr lang="en-US" altLang="zh-TW" dirty="0"/>
              <a:t>Understand how to apply Transformer on three different time-series tasks</a:t>
            </a:r>
          </a:p>
          <a:p>
            <a:r>
              <a:rPr lang="en-US" altLang="zh-TW" dirty="0"/>
              <a:t>IJCNLP-AACL 2022 + EMNLP 2022 Tutorials + </a:t>
            </a:r>
            <a:r>
              <a:rPr lang="en-US" altLang="zh-TW" dirty="0" err="1"/>
              <a:t>UniPELT</a:t>
            </a:r>
            <a:r>
              <a:rPr lang="en-US" altLang="zh-TW" dirty="0"/>
              <a:t> + </a:t>
            </a:r>
            <a:r>
              <a:rPr lang="en-US" altLang="zh-TW" dirty="0" err="1"/>
              <a:t>LLaMA</a:t>
            </a:r>
            <a:r>
              <a:rPr lang="en-US" altLang="zh-TW" dirty="0"/>
              <a:t>-Adapter V1 V2</a:t>
            </a:r>
          </a:p>
          <a:p>
            <a:pPr lvl="1"/>
            <a:r>
              <a:rPr lang="en-US" altLang="zh-TW" dirty="0"/>
              <a:t>Understand how to use different PEFT techniques</a:t>
            </a:r>
          </a:p>
          <a:p>
            <a:r>
              <a:rPr lang="en-US" altLang="zh-TW" dirty="0" err="1"/>
              <a:t>LLaMA-TSAdapter</a:t>
            </a:r>
            <a:endParaRPr lang="en-US" altLang="zh-TW" dirty="0"/>
          </a:p>
          <a:p>
            <a:pPr lvl="1"/>
            <a:r>
              <a:rPr lang="en-US" altLang="zh-TW" dirty="0"/>
              <a:t>Combine everything we’ve learned into time-series domain</a:t>
            </a:r>
          </a:p>
          <a:p>
            <a:r>
              <a:rPr lang="en-US" altLang="zh-TW" dirty="0"/>
              <a:t>DLinear + </a:t>
            </a:r>
            <a:r>
              <a:rPr lang="en-US" altLang="zh-TW" dirty="0" err="1"/>
              <a:t>Crossformer</a:t>
            </a:r>
            <a:r>
              <a:rPr lang="en-US" altLang="zh-TW" dirty="0"/>
              <a:t> + </a:t>
            </a:r>
            <a:r>
              <a:rPr lang="en-US" altLang="zh-TW" dirty="0" err="1"/>
              <a:t>PatchTST</a:t>
            </a:r>
            <a:endParaRPr lang="en-US" altLang="zh-TW" dirty="0"/>
          </a:p>
          <a:p>
            <a:pPr lvl="1"/>
            <a:r>
              <a:rPr lang="en-US" altLang="zh-TW" dirty="0"/>
              <a:t>SOTA time-series forecasting</a:t>
            </a:r>
          </a:p>
          <a:p>
            <a:r>
              <a:rPr lang="en-US" altLang="zh-TW" dirty="0"/>
              <a:t>…</a:t>
            </a:r>
          </a:p>
          <a:p>
            <a:pPr lvl="1"/>
            <a:r>
              <a:rPr lang="en-US" altLang="zh-TW" dirty="0"/>
              <a:t>SOTA time-series classification</a:t>
            </a:r>
          </a:p>
          <a:p>
            <a:r>
              <a:rPr lang="en-US" altLang="zh-TW" dirty="0"/>
              <a:t>…</a:t>
            </a:r>
          </a:p>
          <a:p>
            <a:pPr lvl="1"/>
            <a:r>
              <a:rPr lang="en-US" altLang="zh-TW" dirty="0"/>
              <a:t>SOTA time-series 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285903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5B41C-42B6-2F8C-C50B-5C42D627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UniPELT</a:t>
            </a:r>
            <a:r>
              <a:rPr lang="en-US" altLang="zh-TW" dirty="0"/>
              <a:t> – </a:t>
            </a:r>
            <a:r>
              <a:rPr lang="en-US" altLang="zh-TW" b="1" i="1" dirty="0">
                <a:solidFill>
                  <a:srgbClr val="92D050"/>
                </a:solidFill>
              </a:rPr>
              <a:t>2. Prefix-tuning</a:t>
            </a:r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5EA4A79-29CD-7E0E-13F6-7FF82215F70D}"/>
              </a:ext>
            </a:extLst>
          </p:cNvPr>
          <p:cNvGrpSpPr/>
          <p:nvPr/>
        </p:nvGrpSpPr>
        <p:grpSpPr>
          <a:xfrm>
            <a:off x="2710776" y="1453184"/>
            <a:ext cx="6770448" cy="5404816"/>
            <a:chOff x="3338003" y="2645546"/>
            <a:chExt cx="3124941" cy="2494625"/>
          </a:xfrm>
        </p:grpSpPr>
        <p:pic>
          <p:nvPicPr>
            <p:cNvPr id="3" name="內容版面配置區 3">
              <a:extLst>
                <a:ext uri="{FF2B5EF4-FFF2-40B4-BE49-F238E27FC236}">
                  <a16:creationId xmlns:a16="http://schemas.microsoft.com/office/drawing/2014/main" id="{B81AF676-FCB7-95D9-6166-1986C8DE8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235" t="39707" r="17566" b="23897"/>
            <a:stretch/>
          </p:blipFill>
          <p:spPr>
            <a:xfrm>
              <a:off x="3338003" y="2645546"/>
              <a:ext cx="3124941" cy="2494625"/>
            </a:xfrm>
            <a:prstGeom prst="rect">
              <a:avLst/>
            </a:prstGeom>
          </p:spPr>
        </p:pic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4DC1BE8D-2E3E-3C11-708A-43EB0D144278}"/>
                </a:ext>
              </a:extLst>
            </p:cNvPr>
            <p:cNvSpPr/>
            <p:nvPr/>
          </p:nvSpPr>
          <p:spPr>
            <a:xfrm>
              <a:off x="3937600" y="3515124"/>
              <a:ext cx="2221709" cy="542925"/>
            </a:xfrm>
            <a:prstGeom prst="roundRect">
              <a:avLst>
                <a:gd name="adj" fmla="val 6667"/>
              </a:avLst>
            </a:prstGeom>
            <a:noFill/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C98AF06-043B-9693-F444-5593E52C1C3C}"/>
                  </a:ext>
                </a:extLst>
              </p:cNvPr>
              <p:cNvSpPr txBox="1"/>
              <p:nvPr/>
            </p:nvSpPr>
            <p:spPr>
              <a:xfrm>
                <a:off x="10725958" y="0"/>
                <a:ext cx="146604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1" dirty="0" smtClean="0">
                          <a:effectLst/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pl-PL" altLang="zh-TW" sz="3200" b="1" i="1" dirty="0" smtClean="0"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3200" b="1" i="1" dirty="0" smtClean="0">
                          <a:solidFill>
                            <a:srgbClr val="92D050"/>
                          </a:solidFill>
                          <a:effectLst/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pl-PL" altLang="zh-TW" sz="3200" b="1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altLang="zh-TW" sz="3200" b="1" i="1" dirty="0" smtClean="0">
                          <a:solidFill>
                            <a:srgbClr val="92D05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3200" b="1" i="1" dirty="0" smtClean="0">
                          <a:solidFill>
                            <a:srgbClr val="92D050"/>
                          </a:solidFill>
                          <a:effectLst/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C98AF06-043B-9693-F444-5593E52C1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958" y="0"/>
                <a:ext cx="146604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B5A37543-0199-D0C4-71A4-75D7EB3CCF6A}"/>
              </a:ext>
            </a:extLst>
          </p:cNvPr>
          <p:cNvSpPr/>
          <p:nvPr/>
        </p:nvSpPr>
        <p:spPr>
          <a:xfrm>
            <a:off x="2838272" y="4581619"/>
            <a:ext cx="6642952" cy="18458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2BDECB6-8B7B-27FD-F0BA-05FFEF737FA1}"/>
                  </a:ext>
                </a:extLst>
              </p:cNvPr>
              <p:cNvSpPr txBox="1"/>
              <p:nvPr/>
            </p:nvSpPr>
            <p:spPr>
              <a:xfrm>
                <a:off x="8976893" y="3338989"/>
                <a:ext cx="31110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92D050"/>
                    </a:solidFill>
                  </a:rPr>
                  <a:t>Two prefix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srgbClr val="92D05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srgbClr val="92D050"/>
                    </a:solidFill>
                  </a:rPr>
                  <a:t> are prepended 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TW" sz="2400" dirty="0">
                    <a:solidFill>
                      <a:srgbClr val="92D05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2400" dirty="0">
                    <a:solidFill>
                      <a:srgbClr val="92D050"/>
                    </a:solidFill>
                  </a:rPr>
                  <a:t>.</a:t>
                </a:r>
                <a:endParaRPr lang="zh-TW" alt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2BDECB6-8B7B-27FD-F0BA-05FFEF737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893" y="3338989"/>
                <a:ext cx="3111009" cy="1200329"/>
              </a:xfrm>
              <a:prstGeom prst="rect">
                <a:avLst/>
              </a:prstGeom>
              <a:blipFill>
                <a:blip r:embed="rId4"/>
                <a:stretch>
                  <a:fillRect l="-3137" t="-4061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CD3BD92E-FC06-02F3-A32B-DA4B9546BF41}"/>
              </a:ext>
            </a:extLst>
          </p:cNvPr>
          <p:cNvCxnSpPr>
            <a:cxnSpLocks/>
          </p:cNvCxnSpPr>
          <p:nvPr/>
        </p:nvCxnSpPr>
        <p:spPr>
          <a:xfrm rot="10800000">
            <a:off x="2815808" y="4082925"/>
            <a:ext cx="3877829" cy="2442162"/>
          </a:xfrm>
          <a:prstGeom prst="bentConnector3">
            <a:avLst>
              <a:gd name="adj1" fmla="val 99679"/>
            </a:avLst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E9B01A54-4888-0D33-1C6E-8A218C0F25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80295" y="4029656"/>
            <a:ext cx="478252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>
            <a:extLst>
              <a:ext uri="{FF2B5EF4-FFF2-40B4-BE49-F238E27FC236}">
                <a16:creationId xmlns:a16="http://schemas.microsoft.com/office/drawing/2014/main" id="{CB26AA66-B92F-BB3B-B3C8-1A5D8A5BF8A3}"/>
              </a:ext>
            </a:extLst>
          </p:cNvPr>
          <p:cNvGrpSpPr/>
          <p:nvPr/>
        </p:nvGrpSpPr>
        <p:grpSpPr>
          <a:xfrm>
            <a:off x="45975" y="4566758"/>
            <a:ext cx="4563122" cy="1931582"/>
            <a:chOff x="7386221" y="4751308"/>
            <a:chExt cx="4563122" cy="1931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D79CD449-D9A0-60F4-53C0-6FD1D50A2F6C}"/>
                    </a:ext>
                  </a:extLst>
                </p:cNvPr>
                <p:cNvSpPr txBox="1"/>
                <p:nvPr/>
              </p:nvSpPr>
              <p:spPr>
                <a:xfrm>
                  <a:off x="7444344" y="4751308"/>
                  <a:ext cx="271171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>
                      <a:solidFill>
                        <a:schemeClr val="accent4">
                          <a:lumMod val="75000"/>
                        </a:schemeClr>
                      </a:solidFill>
                      <a:highlight>
                        <a:srgbClr val="FFFF00"/>
                      </a:highlight>
                    </a:rPr>
                    <a:t>Gating mechanism</a:t>
                  </a:r>
                  <a:r>
                    <a:rPr lang="en-US" altLang="zh-TW" sz="24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 for not using the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a14:m>
                  <a:r>
                    <a:rPr lang="en-US" altLang="zh-TW" sz="24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a14:m>
                  <a:endParaRPr lang="zh-TW" altLang="en-US" sz="2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D79CD449-D9A0-60F4-53C0-6FD1D50A2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4344" y="4751308"/>
                  <a:ext cx="2711710" cy="1200329"/>
                </a:xfrm>
                <a:prstGeom prst="rect">
                  <a:avLst/>
                </a:prstGeom>
                <a:blipFill>
                  <a:blip r:embed="rId5"/>
                  <a:stretch>
                    <a:fillRect l="-3371" t="-4061" b="-1066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F93D0BAF-B8B0-594B-E4D3-57D58E5BAE21}"/>
                    </a:ext>
                  </a:extLst>
                </p:cNvPr>
                <p:cNvSpPr txBox="1"/>
                <p:nvPr/>
              </p:nvSpPr>
              <p:spPr>
                <a:xfrm>
                  <a:off x="7386221" y="6036559"/>
                  <a:ext cx="456312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>
                      <a:highlight>
                        <a:srgbClr val="FFFF00"/>
                      </a:highlight>
                    </a:rPr>
                    <a:t>Using the input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dirty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lang="en-US" altLang="zh-TW" dirty="0">
                      <a:highlight>
                        <a:srgbClr val="FFFF00"/>
                      </a:highlight>
                    </a:rPr>
                    <a:t> using a feedforward network with sigmoid activation</a:t>
                  </a:r>
                  <a:endParaRPr lang="zh-TW" altLang="en-US" dirty="0">
                    <a:highlight>
                      <a:srgbClr val="FFFF00"/>
                    </a:highlight>
                  </a:endParaRPr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F93D0BAF-B8B0-594B-E4D3-57D58E5BAE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6221" y="6036559"/>
                  <a:ext cx="4563122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1203" t="-5660" b="-141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36CDFD2-C971-4D16-1491-BF5255DD5DFA}"/>
                </a:ext>
              </a:extLst>
            </p:cNvPr>
            <p:cNvCxnSpPr/>
            <p:nvPr/>
          </p:nvCxnSpPr>
          <p:spPr>
            <a:xfrm>
              <a:off x="9135123" y="5166806"/>
              <a:ext cx="0" cy="869753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0168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5B41C-42B6-2F8C-C50B-5C42D627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UniPELT</a:t>
            </a:r>
            <a:r>
              <a:rPr lang="en-US" altLang="zh-TW" dirty="0"/>
              <a:t> – </a:t>
            </a:r>
            <a:r>
              <a:rPr lang="en-US" altLang="zh-TW" b="1" i="1" dirty="0">
                <a:solidFill>
                  <a:srgbClr val="92D050"/>
                </a:solidFill>
              </a:rPr>
              <a:t>2. Prefix-tuning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1901FB7-D5B9-4FC6-D6F5-5BE0A7856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10" y="1355627"/>
            <a:ext cx="9022180" cy="5431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4045A67-A208-1433-77F1-1F24F4BF9644}"/>
                  </a:ext>
                </a:extLst>
              </p:cNvPr>
              <p:cNvSpPr txBox="1"/>
              <p:nvPr/>
            </p:nvSpPr>
            <p:spPr>
              <a:xfrm>
                <a:off x="10725958" y="0"/>
                <a:ext cx="146604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1" dirty="0" smtClean="0">
                          <a:effectLst/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pl-PL" altLang="zh-TW" sz="3200" b="1" i="1" dirty="0" smtClean="0"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3200" b="1" i="1" dirty="0" smtClean="0">
                          <a:solidFill>
                            <a:srgbClr val="92D050"/>
                          </a:solidFill>
                          <a:effectLst/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pl-PL" altLang="zh-TW" sz="3200" b="1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altLang="zh-TW" sz="3200" b="1" i="1" dirty="0" smtClean="0">
                          <a:solidFill>
                            <a:srgbClr val="92D05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3200" b="1" i="1" dirty="0" smtClean="0">
                          <a:solidFill>
                            <a:srgbClr val="92D050"/>
                          </a:solidFill>
                          <a:effectLst/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4045A67-A208-1433-77F1-1F24F4BF9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958" y="0"/>
                <a:ext cx="146604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568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5B41C-42B6-2F8C-C50B-5C42D627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UniPELT</a:t>
            </a:r>
            <a:r>
              <a:rPr lang="en-US" altLang="zh-TW" dirty="0"/>
              <a:t> – </a:t>
            </a:r>
            <a:r>
              <a:rPr lang="en-US" altLang="zh-TW" b="1" i="1" dirty="0">
                <a:solidFill>
                  <a:srgbClr val="00B0F0"/>
                </a:solidFill>
              </a:rPr>
              <a:t>3. </a:t>
            </a:r>
            <a:r>
              <a:rPr lang="en-US" altLang="zh-TW" b="1" i="1" dirty="0" err="1">
                <a:solidFill>
                  <a:srgbClr val="00B0F0"/>
                </a:solidFill>
              </a:rPr>
              <a:t>LoRA</a:t>
            </a:r>
            <a:endParaRPr lang="zh-TW" altLang="en-US" dirty="0"/>
          </a:p>
        </p:txBody>
      </p:sp>
      <p:pic>
        <p:nvPicPr>
          <p:cNvPr id="12" name="內容版面配置區 3">
            <a:extLst>
              <a:ext uri="{FF2B5EF4-FFF2-40B4-BE49-F238E27FC236}">
                <a16:creationId xmlns:a16="http://schemas.microsoft.com/office/drawing/2014/main" id="{44E6DDDA-C4EC-FD91-C972-3CA4DC387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5" t="39707" r="17566" b="23897"/>
          <a:stretch/>
        </p:blipFill>
        <p:spPr>
          <a:xfrm>
            <a:off x="2710776" y="1453184"/>
            <a:ext cx="6770448" cy="5404816"/>
          </a:xfrm>
          <a:prstGeom prst="rect">
            <a:avLst/>
          </a:prstGeom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C61F5B0-E747-F0D1-6E9C-DF723AA484D7}"/>
              </a:ext>
            </a:extLst>
          </p:cNvPr>
          <p:cNvSpPr/>
          <p:nvPr/>
        </p:nvSpPr>
        <p:spPr>
          <a:xfrm>
            <a:off x="3992370" y="4691894"/>
            <a:ext cx="5364694" cy="1611252"/>
          </a:xfrm>
          <a:prstGeom prst="roundRect">
            <a:avLst>
              <a:gd name="adj" fmla="val 6667"/>
            </a:avLst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9EDF15A6-254E-0DC0-C45B-40EF7D323E38}"/>
              </a:ext>
            </a:extLst>
          </p:cNvPr>
          <p:cNvCxnSpPr>
            <a:cxnSpLocks/>
          </p:cNvCxnSpPr>
          <p:nvPr/>
        </p:nvCxnSpPr>
        <p:spPr>
          <a:xfrm rot="10800000">
            <a:off x="2815808" y="5548545"/>
            <a:ext cx="3877830" cy="976543"/>
          </a:xfrm>
          <a:prstGeom prst="bentConnector3">
            <a:avLst>
              <a:gd name="adj1" fmla="val 99679"/>
            </a:avLst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8471891A-4933-9098-F34A-9F7E7ABA84B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80295" y="5506083"/>
            <a:ext cx="478252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87C15B73-A5A5-DD30-B410-E6BFEFD20170}"/>
              </a:ext>
            </a:extLst>
          </p:cNvPr>
          <p:cNvGrpSpPr/>
          <p:nvPr/>
        </p:nvGrpSpPr>
        <p:grpSpPr>
          <a:xfrm>
            <a:off x="45975" y="4566758"/>
            <a:ext cx="4563122" cy="1931582"/>
            <a:chOff x="7386221" y="4751308"/>
            <a:chExt cx="4563122" cy="1931582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7CF7AF16-D3A4-A768-F540-CBAB87F3B222}"/>
                </a:ext>
              </a:extLst>
            </p:cNvPr>
            <p:cNvSpPr txBox="1"/>
            <p:nvPr/>
          </p:nvSpPr>
          <p:spPr>
            <a:xfrm>
              <a:off x="7444344" y="4751308"/>
              <a:ext cx="27117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chemeClr val="accent4">
                      <a:lumMod val="75000"/>
                    </a:schemeClr>
                  </a:solidFill>
                  <a:highlight>
                    <a:srgbClr val="FFFF00"/>
                  </a:highlight>
                </a:rPr>
                <a:t>Gating mechanism</a:t>
              </a:r>
              <a:r>
                <a:rPr lang="en-US" altLang="zh-TW" sz="2400" dirty="0">
                  <a:solidFill>
                    <a:schemeClr val="accent4">
                      <a:lumMod val="75000"/>
                    </a:schemeClr>
                  </a:solidFill>
                </a:rPr>
                <a:t> for not using the </a:t>
              </a:r>
              <a:r>
                <a:rPr lang="en-US" altLang="zh-TW" sz="2400" dirty="0">
                  <a:solidFill>
                    <a:srgbClr val="0070C0"/>
                  </a:solidFill>
                </a:rPr>
                <a:t>bottleneck layer</a:t>
              </a:r>
              <a:endParaRPr lang="zh-TW" altLang="en-US" sz="2400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82EFF60F-E64C-D722-49DF-EA9553021D96}"/>
                    </a:ext>
                  </a:extLst>
                </p:cNvPr>
                <p:cNvSpPr txBox="1"/>
                <p:nvPr/>
              </p:nvSpPr>
              <p:spPr>
                <a:xfrm>
                  <a:off x="7386221" y="6036559"/>
                  <a:ext cx="456312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>
                      <a:highlight>
                        <a:srgbClr val="FFFF00"/>
                      </a:highlight>
                    </a:rPr>
                    <a:t>Using the input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dirty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lang="en-US" altLang="zh-TW" dirty="0">
                      <a:highlight>
                        <a:srgbClr val="FFFF00"/>
                      </a:highlight>
                    </a:rPr>
                    <a:t> using a feedforward network with sigmoid activation</a:t>
                  </a:r>
                  <a:endParaRPr lang="zh-TW" altLang="en-US" dirty="0">
                    <a:highlight>
                      <a:srgbClr val="FFFF00"/>
                    </a:highlight>
                  </a:endParaRPr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82EFF60F-E64C-D722-49DF-EA9553021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6221" y="6036559"/>
                  <a:ext cx="4563122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1203" t="-5660" b="-141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883A5713-C747-A671-2858-59C9D702CF6A}"/>
                </a:ext>
              </a:extLst>
            </p:cNvPr>
            <p:cNvCxnSpPr/>
            <p:nvPr/>
          </p:nvCxnSpPr>
          <p:spPr>
            <a:xfrm>
              <a:off x="9667784" y="5166806"/>
              <a:ext cx="0" cy="869753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E0002EC-EB17-AFEC-0725-5308F4291C87}"/>
                  </a:ext>
                </a:extLst>
              </p:cNvPr>
              <p:cNvSpPr txBox="1"/>
              <p:nvPr/>
            </p:nvSpPr>
            <p:spPr>
              <a:xfrm>
                <a:off x="9701767" y="1141"/>
                <a:ext cx="2490233" cy="6220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altLang="zh-TW" sz="3200" b="1" i="1" dirty="0" smtClean="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altLang="zh-TW" sz="3200" b="1" i="1" dirty="0" smtClean="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pl-PL" altLang="zh-TW" sz="3200" b="1" i="1" dirty="0" smtClean="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𝑸</m:t>
                          </m:r>
                        </m:sub>
                      </m:sSub>
                      <m:r>
                        <a:rPr lang="pl-PL" altLang="zh-TW" sz="3200" b="1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l-PL" altLang="zh-TW" sz="3200" b="1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altLang="zh-TW" sz="3200" b="1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pl-PL" altLang="zh-TW" sz="3200" b="1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r>
                        <a:rPr lang="pl-PL" altLang="zh-TW" sz="3200" b="1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l-PL" altLang="zh-TW" sz="3200" b="1" i="1" dirty="0" smtClean="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altLang="zh-TW" sz="3200" b="1" i="1" dirty="0" smtClean="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pl-PL" altLang="zh-TW" sz="3200" b="1" i="1" dirty="0" smtClean="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</m:oMath>
                  </m:oMathPara>
                </a14:m>
                <a:endParaRPr lang="zh-TW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E0002EC-EB17-AFEC-0725-5308F4291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767" y="1141"/>
                <a:ext cx="2490233" cy="6220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DFC16FBF-517E-0A78-BAEA-2C319F4F5193}"/>
              </a:ext>
            </a:extLst>
          </p:cNvPr>
          <p:cNvSpPr/>
          <p:nvPr/>
        </p:nvSpPr>
        <p:spPr>
          <a:xfrm>
            <a:off x="2838272" y="3209770"/>
            <a:ext cx="6334307" cy="14066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B5D3D9D-1CF3-935F-7AC9-99CEDBBFE101}"/>
              </a:ext>
            </a:extLst>
          </p:cNvPr>
          <p:cNvGrpSpPr/>
          <p:nvPr/>
        </p:nvGrpSpPr>
        <p:grpSpPr>
          <a:xfrm>
            <a:off x="3019420" y="3498520"/>
            <a:ext cx="5858014" cy="1127648"/>
            <a:chOff x="3019420" y="3516276"/>
            <a:chExt cx="5858014" cy="11276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81F3190C-1D2D-6762-FA5F-921F5A940524}"/>
                    </a:ext>
                  </a:extLst>
                </p:cNvPr>
                <p:cNvSpPr txBox="1"/>
                <p:nvPr/>
              </p:nvSpPr>
              <p:spPr>
                <a:xfrm>
                  <a:off x="3019420" y="3516276"/>
                  <a:ext cx="5858014" cy="6740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2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altLang="zh-TW" sz="3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TW" sz="3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TW" sz="3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3200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zh-TW" sz="3200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sub>
                              <m:sup>
                                <m:r>
                                  <a:rPr lang="en-US" altLang="zh-TW" sz="3200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r>
                              <a:rPr lang="en-US" altLang="zh-TW" sz="32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pt-BR" altLang="zh-TW" sz="3200" b="1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3200" b="1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𝓖</m:t>
                                </m:r>
                              </m:e>
                              <m:sub>
                                <m:r>
                                  <a:rPr lang="en-US" altLang="zh-TW" sz="32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TW" sz="32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3200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zh-TW" sz="3200" b="1" i="1">
                                    <a:latin typeface="Cambria Math" panose="02040503050406030204" pitchFamily="18" charset="0"/>
                                  </a:rPr>
                                  <m:t>𝒖𝒑</m:t>
                                </m:r>
                              </m:sub>
                              <m:sup>
                                <m:r>
                                  <a:rPr lang="en-US" altLang="zh-TW" sz="32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TW" sz="32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3200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zh-TW" sz="3200" b="1" i="1" smtClean="0">
                                    <a:latin typeface="Cambria Math" panose="02040503050406030204" pitchFamily="18" charset="0"/>
                                  </a:rPr>
                                  <m:t>𝒅𝒐𝒘𝒏</m:t>
                                </m:r>
                              </m:sub>
                              <m:sup>
                                <m:r>
                                  <a:rPr lang="en-US" altLang="zh-TW" sz="32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</m:e>
                        </m:d>
                        <m:sSub>
                          <m:sSubPr>
                            <m:ctrlPr>
                              <a:rPr lang="en-US" altLang="zh-TW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TW" sz="3200" b="1" i="1" smtClean="0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</m:oMath>
                    </m:oMathPara>
                  </a14:m>
                  <a:endParaRPr lang="zh-TW" altLang="en-US" sz="3200" b="1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81F3190C-1D2D-6762-FA5F-921F5A940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9420" y="3516276"/>
                  <a:ext cx="5858014" cy="6740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A9607DA-0CDE-AF1A-B80F-7419BBA591F1}"/>
                </a:ext>
              </a:extLst>
            </p:cNvPr>
            <p:cNvSpPr txBox="1"/>
            <p:nvPr/>
          </p:nvSpPr>
          <p:spPr>
            <a:xfrm>
              <a:off x="5791334" y="4182259"/>
              <a:ext cx="2197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rgbClr val="0070C0"/>
                  </a:solidFill>
                </a:rPr>
                <a:t>bottleneck layer</a:t>
              </a:r>
              <a:endParaRPr lang="zh-TW" altLang="en-US" sz="2400" dirty="0">
                <a:solidFill>
                  <a:srgbClr val="0070C0"/>
                </a:solidFill>
              </a:endParaRPr>
            </a:p>
          </p:txBody>
        </p: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39CF5EE-B432-900F-B558-4540E9280FF9}"/>
                </a:ext>
              </a:extLst>
            </p:cNvPr>
            <p:cNvCxnSpPr>
              <a:cxnSpLocks/>
            </p:cNvCxnSpPr>
            <p:nvPr/>
          </p:nvCxnSpPr>
          <p:spPr>
            <a:xfrm>
              <a:off x="5878986" y="4170865"/>
              <a:ext cx="1968874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4251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3F1937-D104-E864-86F6-415FE8781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UniPELT</a:t>
            </a:r>
            <a:r>
              <a:rPr lang="en-US" altLang="zh-TW" dirty="0"/>
              <a:t> – Results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4EA24B-3294-AE29-29C3-50E3D6C60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14" y="1352626"/>
            <a:ext cx="8164172" cy="54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80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D08E36-DB1E-2A7A-5F8D-910B79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LLaMA</a:t>
            </a:r>
            <a:r>
              <a:rPr lang="en-US" altLang="zh-TW" dirty="0"/>
              <a:t>-Adapter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B443A88-5D0B-52A3-FAD6-4957C87629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1720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/>
                  <a:t>V1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b="1" i="1" dirty="0">
                    <a:solidFill>
                      <a:srgbClr val="FF0000"/>
                    </a:solidFill>
                  </a:rPr>
                  <a:t>Learnable Adaption Prompts</a:t>
                </a:r>
              </a:p>
              <a:p>
                <a:pPr lvl="2"/>
                <a:r>
                  <a:rPr lang="en-US" altLang="zh-TW" dirty="0"/>
                  <a:t>They use real virtual tokens, multiply them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TW" dirty="0"/>
                  <a:t> for the corresponding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dirty="0"/>
                  <a:t>. </a:t>
                </a:r>
              </a:p>
              <a:p>
                <a:pPr lvl="2"/>
                <a:r>
                  <a:rPr lang="en-US" altLang="zh-TW" dirty="0"/>
                  <a:t>Unlike </a:t>
                </a:r>
                <a:r>
                  <a:rPr lang="en-US" altLang="zh-TW" dirty="0" err="1"/>
                  <a:t>UniPELT's</a:t>
                </a:r>
                <a:r>
                  <a:rPr lang="en-US" altLang="zh-TW" dirty="0"/>
                  <a:t> method of stabilizing training with additional MLP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b="1" i="1" dirty="0">
                    <a:solidFill>
                      <a:srgbClr val="92D050"/>
                    </a:solidFill>
                  </a:rPr>
                  <a:t>Zero-</a:t>
                </a:r>
                <a:r>
                  <a:rPr lang="en-US" altLang="zh-TW" b="1" i="1" dirty="0" err="1">
                    <a:solidFill>
                      <a:srgbClr val="92D050"/>
                    </a:solidFill>
                  </a:rPr>
                  <a:t>init</a:t>
                </a:r>
                <a:r>
                  <a:rPr lang="en-US" altLang="zh-TW" b="1" i="1" dirty="0">
                    <a:solidFill>
                      <a:srgbClr val="92D050"/>
                    </a:solidFill>
                  </a:rPr>
                  <a:t> Attention</a:t>
                </a:r>
              </a:p>
              <a:p>
                <a:pPr lvl="2"/>
                <a:r>
                  <a:rPr lang="en-US" altLang="zh-TW" dirty="0"/>
                  <a:t>This mechanism uses learnable, zero-initialized parameters passed through tanh</a:t>
                </a:r>
              </a:p>
              <a:p>
                <a:pPr lvl="2"/>
                <a:r>
                  <a:rPr lang="en-US" altLang="zh-TW" dirty="0"/>
                  <a:t>Unlike </a:t>
                </a:r>
                <a:r>
                  <a:rPr lang="en-US" altLang="zh-TW" dirty="0" err="1"/>
                  <a:t>UniPELT's</a:t>
                </a:r>
                <a:r>
                  <a:rPr lang="en-US" altLang="zh-TW" dirty="0"/>
                  <a:t> neural network gating strategy</a:t>
                </a:r>
              </a:p>
              <a:p>
                <a:r>
                  <a:rPr lang="en-US" altLang="zh-TW" dirty="0"/>
                  <a:t>V2</a:t>
                </a:r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en-US" altLang="zh-TW" b="1" i="1" dirty="0">
                    <a:solidFill>
                      <a:srgbClr val="00B0F0"/>
                    </a:solidFill>
                  </a:rPr>
                  <a:t>Bias Tuning of Linear Layers</a:t>
                </a:r>
              </a:p>
              <a:p>
                <a:pPr lvl="2"/>
                <a:r>
                  <a:rPr lang="en-US" altLang="zh-TW" dirty="0"/>
                  <a:t>They also unfreeze normalization layers.</a:t>
                </a:r>
                <a:endParaRPr lang="zh-TW" altLang="en-US" b="1" i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B443A88-5D0B-52A3-FAD6-4957C87629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17202" cy="4351338"/>
              </a:xfrm>
              <a:blipFill>
                <a:blip r:embed="rId2"/>
                <a:stretch>
                  <a:fillRect l="-1737" t="-30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9AEC3035-BED2-6ACE-821A-2C8C1D24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34" y="0"/>
            <a:ext cx="4775766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AC1E8DC-EF62-99F6-6C52-D443A436EE0F}"/>
              </a:ext>
            </a:extLst>
          </p:cNvPr>
          <p:cNvSpPr txBox="1"/>
          <p:nvPr/>
        </p:nvSpPr>
        <p:spPr>
          <a:xfrm>
            <a:off x="772358" y="41959"/>
            <a:ext cx="613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In the </a:t>
            </a:r>
            <a:r>
              <a:rPr lang="en-US" altLang="zh-TW" dirty="0" err="1">
                <a:solidFill>
                  <a:srgbClr val="FF0000"/>
                </a:solidFill>
              </a:rPr>
              <a:t>LLaMA</a:t>
            </a:r>
            <a:r>
              <a:rPr lang="en-US" altLang="zh-TW" dirty="0">
                <a:solidFill>
                  <a:srgbClr val="FF0000"/>
                </a:solidFill>
              </a:rPr>
              <a:t> model with 7B parameters, the </a:t>
            </a:r>
            <a:r>
              <a:rPr lang="en-US" altLang="zh-TW" dirty="0" err="1">
                <a:solidFill>
                  <a:srgbClr val="FF0000"/>
                </a:solidFill>
              </a:rPr>
              <a:t>LLaMA</a:t>
            </a:r>
            <a:r>
              <a:rPr lang="en-US" altLang="zh-TW" dirty="0">
                <a:solidFill>
                  <a:srgbClr val="FF0000"/>
                </a:solidFill>
              </a:rPr>
              <a:t>-Adapter fine-tunes 1.2M, or approximately 0.017%, of the network.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408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5765B6-9F83-9463-0CFA-598BD055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45</a:t>
            </a:fld>
            <a:endParaRPr 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074B7C1-8FC0-E0CC-FF46-536AE8AE0BC1}"/>
              </a:ext>
            </a:extLst>
          </p:cNvPr>
          <p:cNvGrpSpPr/>
          <p:nvPr/>
        </p:nvGrpSpPr>
        <p:grpSpPr>
          <a:xfrm>
            <a:off x="6977752" y="0"/>
            <a:ext cx="5290448" cy="6858000"/>
            <a:chOff x="5441133" y="0"/>
            <a:chExt cx="5290448" cy="6858000"/>
          </a:xfrm>
        </p:grpSpPr>
        <p:pic>
          <p:nvPicPr>
            <p:cNvPr id="24" name="Picture 2" descr="undefined">
              <a:extLst>
                <a:ext uri="{FF2B5EF4-FFF2-40B4-BE49-F238E27FC236}">
                  <a16:creationId xmlns:a16="http://schemas.microsoft.com/office/drawing/2014/main" id="{56485214-8115-5268-9FE6-167C6FF928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 bwMode="auto">
            <a:xfrm>
              <a:off x="5441133" y="0"/>
              <a:ext cx="3690796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24C58375-A816-58C3-E843-EB3E4A97BDE1}"/>
                </a:ext>
              </a:extLst>
            </p:cNvPr>
            <p:cNvSpPr/>
            <p:nvPr/>
          </p:nvSpPr>
          <p:spPr>
            <a:xfrm>
              <a:off x="6354524" y="1176949"/>
              <a:ext cx="2192436" cy="1051346"/>
            </a:xfrm>
            <a:prstGeom prst="roundRect">
              <a:avLst>
                <a:gd name="adj" fmla="val 11604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D0182D8-EC27-4DA1-A4B8-2DF90F1D3A8A}"/>
                </a:ext>
              </a:extLst>
            </p:cNvPr>
            <p:cNvSpPr/>
            <p:nvPr/>
          </p:nvSpPr>
          <p:spPr>
            <a:xfrm>
              <a:off x="7188452" y="5509036"/>
              <a:ext cx="524580" cy="271604"/>
            </a:xfrm>
            <a:prstGeom prst="roundRect">
              <a:avLst>
                <a:gd name="adj" fmla="val 11604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119D1607-AE08-2089-64D0-118E06857DDF}"/>
                </a:ext>
              </a:extLst>
            </p:cNvPr>
            <p:cNvCxnSpPr/>
            <p:nvPr/>
          </p:nvCxnSpPr>
          <p:spPr>
            <a:xfrm>
              <a:off x="7187932" y="1699741"/>
              <a:ext cx="506994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EF1EEB4A-C9C5-7779-BF82-43BCA5A79C49}"/>
                </a:ext>
              </a:extLst>
            </p:cNvPr>
            <p:cNvSpPr txBox="1"/>
            <p:nvPr/>
          </p:nvSpPr>
          <p:spPr>
            <a:xfrm>
              <a:off x="7645162" y="1533181"/>
              <a:ext cx="8149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err="1">
                  <a:solidFill>
                    <a:srgbClr val="C00000"/>
                  </a:solidFill>
                </a:rPr>
                <a:t>SwiGLU</a:t>
              </a:r>
              <a:endParaRPr lang="zh-TW" altLang="en-US" sz="16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F71A8AB6-EB95-D134-E5C4-00D57DD28DE1}"/>
                    </a:ext>
                  </a:extLst>
                </p:cNvPr>
                <p:cNvSpPr txBox="1"/>
                <p:nvPr/>
              </p:nvSpPr>
              <p:spPr>
                <a:xfrm>
                  <a:off x="8959942" y="1483674"/>
                  <a:ext cx="177163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TW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TW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TW" sz="2400" dirty="0">
                    <a:solidFill>
                      <a:srgbClr val="FF0000"/>
                    </a:solidFill>
                  </a:endParaRPr>
                </a:p>
                <a:p>
                  <a:r>
                    <a:rPr lang="en-US" altLang="zh-TW" sz="2400" dirty="0">
                      <a:solidFill>
                        <a:srgbClr val="FF0000"/>
                      </a:solidFill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altLang="zh-TW" sz="2400" dirty="0">
                      <a:solidFill>
                        <a:srgbClr val="FF0000"/>
                      </a:solidFill>
                    </a:rPr>
                    <a:t>)</a:t>
                  </a:r>
                  <a:endParaRPr lang="zh-TW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F71A8AB6-EB95-D134-E5C4-00D57DD28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9942" y="1483674"/>
                  <a:ext cx="1771639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5498" r="-4124" b="-153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6273C478-3ABD-259B-F29E-4E27555DF7A6}"/>
                    </a:ext>
                  </a:extLst>
                </p:cNvPr>
                <p:cNvSpPr txBox="1"/>
                <p:nvPr/>
              </p:nvSpPr>
              <p:spPr>
                <a:xfrm>
                  <a:off x="8959942" y="5414005"/>
                  <a:ext cx="1638333" cy="4901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sz="24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6273C478-3ABD-259B-F29E-4E27555DF7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9942" y="5414005"/>
                  <a:ext cx="1638333" cy="490199"/>
                </a:xfrm>
                <a:prstGeom prst="rect">
                  <a:avLst/>
                </a:prstGeom>
                <a:blipFill>
                  <a:blip r:embed="rId4"/>
                  <a:stretch>
                    <a:fillRect b="-61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2FF1A3BE-F3EA-5A00-39FD-E473F156BAAF}"/>
                </a:ext>
              </a:extLst>
            </p:cNvPr>
            <p:cNvSpPr/>
            <p:nvPr/>
          </p:nvSpPr>
          <p:spPr>
            <a:xfrm>
              <a:off x="7188452" y="3407019"/>
              <a:ext cx="524580" cy="271604"/>
            </a:xfrm>
            <a:prstGeom prst="roundRect">
              <a:avLst>
                <a:gd name="adj" fmla="val 11604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ACD7C0EE-E976-A7A5-CEE8-DC3FD24EFF54}"/>
                    </a:ext>
                  </a:extLst>
                </p:cNvPr>
                <p:cNvSpPr txBox="1"/>
                <p:nvPr/>
              </p:nvSpPr>
              <p:spPr>
                <a:xfrm>
                  <a:off x="8959942" y="3337795"/>
                  <a:ext cx="6299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ACD7C0EE-E976-A7A5-CEE8-DC3FD24EFF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9942" y="3337795"/>
                  <a:ext cx="62998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圖片 35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1DFE0238-57AD-F214-64F7-C6BA656391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3" t="77898" r="26636"/>
          <a:stretch/>
        </p:blipFill>
        <p:spPr>
          <a:xfrm>
            <a:off x="1647965" y="1603553"/>
            <a:ext cx="5583380" cy="41578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3FE34B0-249D-F76F-B7CE-28FBB0657AB7}"/>
              </a:ext>
            </a:extLst>
          </p:cNvPr>
          <p:cNvSpPr txBox="1"/>
          <p:nvPr/>
        </p:nvSpPr>
        <p:spPr>
          <a:xfrm>
            <a:off x="10420361" y="41959"/>
            <a:ext cx="1771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All linear layers in </a:t>
            </a:r>
            <a:r>
              <a:rPr lang="en-US" altLang="zh-TW" b="1" dirty="0" err="1">
                <a:solidFill>
                  <a:srgbClr val="FF0000"/>
                </a:solidFill>
              </a:rPr>
              <a:t>LLaMA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983351C-63C1-34D2-3FF0-D96604EB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LLaMA</a:t>
            </a:r>
            <a:r>
              <a:rPr lang="en-US" altLang="zh-TW" dirty="0"/>
              <a:t>-Adapter – </a:t>
            </a:r>
            <a:br>
              <a:rPr lang="en-US" altLang="zh-TW" dirty="0"/>
            </a:br>
            <a:r>
              <a:rPr lang="en-US" altLang="zh-TW" b="1" i="1" dirty="0">
                <a:solidFill>
                  <a:srgbClr val="00B0F0"/>
                </a:solidFill>
              </a:rPr>
              <a:t>3. Bias Tuning of Linear Layers</a:t>
            </a:r>
            <a:endParaRPr lang="zh-TW" altLang="en-US" dirty="0"/>
          </a:p>
        </p:txBody>
      </p:sp>
      <p:sp>
        <p:nvSpPr>
          <p:cNvPr id="5" name="箭號: 向下 4">
            <a:extLst>
              <a:ext uri="{FF2B5EF4-FFF2-40B4-BE49-F238E27FC236}">
                <a16:creationId xmlns:a16="http://schemas.microsoft.com/office/drawing/2014/main" id="{A9EBDA97-E6AE-244B-1287-11018B5D5A7A}"/>
              </a:ext>
            </a:extLst>
          </p:cNvPr>
          <p:cNvSpPr/>
          <p:nvPr/>
        </p:nvSpPr>
        <p:spPr>
          <a:xfrm>
            <a:off x="11174461" y="790658"/>
            <a:ext cx="227259" cy="47449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9FCC14-03A4-83DF-736F-CC071213F2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503" y="2676170"/>
            <a:ext cx="7602438" cy="408832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8562397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442BE1-1D77-BC83-9296-A134ED95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LLaMA</a:t>
            </a:r>
            <a:r>
              <a:rPr lang="en-US" altLang="zh-TW" dirty="0"/>
              <a:t>-Adapter – Results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DF04780-98A7-494E-47DB-E4FB6659A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43" y="2772997"/>
            <a:ext cx="5996856" cy="2246471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19470E3-C46B-4F69-947B-F925E0C3C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987" y="50630"/>
            <a:ext cx="5487869" cy="675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68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E061B-9114-708F-7B38-159B28D4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GPT2, </a:t>
            </a:r>
            <a:r>
              <a:rPr lang="en-US" altLang="zh-TW" dirty="0" err="1"/>
              <a:t>LLaMA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C30FA-DAEB-700B-BB85-88174FB34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foundation models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4384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3ABF387-9242-AA0C-985B-CC2398C6855B}"/>
              </a:ext>
            </a:extLst>
          </p:cNvPr>
          <p:cNvSpPr txBox="1"/>
          <p:nvPr/>
        </p:nvSpPr>
        <p:spPr>
          <a:xfrm>
            <a:off x="1431239" y="1483818"/>
            <a:ext cx="2847254" cy="523220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1, 2, 3, 4, 5, 6, 7, 8</a:t>
            </a:r>
            <a:endParaRPr lang="zh-TW" altLang="en-US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1A37C70-A546-ADAA-FBFE-802527C82BEE}"/>
              </a:ext>
            </a:extLst>
          </p:cNvPr>
          <p:cNvSpPr txBox="1"/>
          <p:nvPr/>
        </p:nvSpPr>
        <p:spPr>
          <a:xfrm>
            <a:off x="1431239" y="3456301"/>
            <a:ext cx="2847254" cy="523220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0, 1, 2, 3, 4, 5, 6, 7</a:t>
            </a:r>
            <a:endParaRPr lang="zh-TW" altLang="en-US" sz="2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D38497-3BCD-7A88-6309-52B9354EBADB}"/>
              </a:ext>
            </a:extLst>
          </p:cNvPr>
          <p:cNvSpPr txBox="1"/>
          <p:nvPr/>
        </p:nvSpPr>
        <p:spPr>
          <a:xfrm>
            <a:off x="243631" y="5500473"/>
            <a:ext cx="5654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We'd like the transformer to be accustomed to seeing contexts ranging from as little as one token up to the block size.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72397683-1801-EA19-223A-7392EC0B111F}"/>
              </a:ext>
            </a:extLst>
          </p:cNvPr>
          <p:cNvSpPr/>
          <p:nvPr/>
        </p:nvSpPr>
        <p:spPr>
          <a:xfrm>
            <a:off x="1490239" y="3553989"/>
            <a:ext cx="930992" cy="343949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8501C9F-463B-BF27-9D94-FA445B882092}"/>
              </a:ext>
            </a:extLst>
          </p:cNvPr>
          <p:cNvCxnSpPr>
            <a:cxnSpLocks/>
          </p:cNvCxnSpPr>
          <p:nvPr/>
        </p:nvCxnSpPr>
        <p:spPr>
          <a:xfrm flipV="1">
            <a:off x="2297958" y="2125810"/>
            <a:ext cx="0" cy="1402080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B61C4834-111C-9F51-34BD-DB5DE54A17CF}"/>
              </a:ext>
            </a:extLst>
          </p:cNvPr>
          <p:cNvSpPr/>
          <p:nvPr/>
        </p:nvSpPr>
        <p:spPr>
          <a:xfrm>
            <a:off x="1490239" y="3553989"/>
            <a:ext cx="575392" cy="34394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491A0181-CA04-A562-682A-C39EEE55D715}"/>
              </a:ext>
            </a:extLst>
          </p:cNvPr>
          <p:cNvCxnSpPr>
            <a:cxnSpLocks/>
          </p:cNvCxnSpPr>
          <p:nvPr/>
        </p:nvCxnSpPr>
        <p:spPr>
          <a:xfrm flipV="1">
            <a:off x="1942358" y="2125810"/>
            <a:ext cx="0" cy="140208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8FBF27EA-3BEE-421A-FFC9-FE127C1FDBC6}"/>
              </a:ext>
            </a:extLst>
          </p:cNvPr>
          <p:cNvSpPr/>
          <p:nvPr/>
        </p:nvSpPr>
        <p:spPr>
          <a:xfrm>
            <a:off x="1490239" y="3553989"/>
            <a:ext cx="235032" cy="3439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BEE0B342-FAB6-57F5-C816-8E4FA20DBAC7}"/>
              </a:ext>
            </a:extLst>
          </p:cNvPr>
          <p:cNvCxnSpPr>
            <a:cxnSpLocks/>
          </p:cNvCxnSpPr>
          <p:nvPr/>
        </p:nvCxnSpPr>
        <p:spPr>
          <a:xfrm flipV="1">
            <a:off x="1601998" y="2125810"/>
            <a:ext cx="0" cy="140208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5D03B7D-C673-400D-34C9-5433E18879B7}"/>
              </a:ext>
            </a:extLst>
          </p:cNvPr>
          <p:cNvSpPr txBox="1"/>
          <p:nvPr/>
        </p:nvSpPr>
        <p:spPr>
          <a:xfrm>
            <a:off x="7827363" y="1517374"/>
            <a:ext cx="2847254" cy="523220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1, 2, 3, 4, 5, 6, 7, 8</a:t>
            </a:r>
            <a:endParaRPr lang="zh-TW" altLang="en-US" sz="28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FD59E95C-FCDB-51C2-5E82-8981BFDC2C4A}"/>
              </a:ext>
            </a:extLst>
          </p:cNvPr>
          <p:cNvSpPr txBox="1"/>
          <p:nvPr/>
        </p:nvSpPr>
        <p:spPr>
          <a:xfrm>
            <a:off x="7827363" y="2625791"/>
            <a:ext cx="2847254" cy="523220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0, 1, 2, 3, 4, 5, 6, 7</a:t>
            </a:r>
            <a:endParaRPr lang="zh-TW" altLang="en-US" sz="2800" dirty="0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5131111A-61D2-D653-E750-138C4D8EAE13}"/>
              </a:ext>
            </a:extLst>
          </p:cNvPr>
          <p:cNvSpPr/>
          <p:nvPr/>
        </p:nvSpPr>
        <p:spPr>
          <a:xfrm>
            <a:off x="7886362" y="2723479"/>
            <a:ext cx="2717549" cy="3439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74B54116-382D-BDBA-17A9-C6CE4340FDB8}"/>
              </a:ext>
            </a:extLst>
          </p:cNvPr>
          <p:cNvCxnSpPr>
            <a:cxnSpLocks/>
          </p:cNvCxnSpPr>
          <p:nvPr/>
        </p:nvCxnSpPr>
        <p:spPr>
          <a:xfrm flipV="1">
            <a:off x="10464485" y="2077527"/>
            <a:ext cx="0" cy="6450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D0E078A-4708-5CAA-A0D1-CCBF17043ECE}"/>
              </a:ext>
            </a:extLst>
          </p:cNvPr>
          <p:cNvSpPr txBox="1"/>
          <p:nvPr/>
        </p:nvSpPr>
        <p:spPr>
          <a:xfrm>
            <a:off x="7827363" y="3784010"/>
            <a:ext cx="367408" cy="523220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1</a:t>
            </a:r>
            <a:endParaRPr lang="zh-TW" altLang="en-US" sz="28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758E8875-120E-E610-CE53-7E9471E8F859}"/>
              </a:ext>
            </a:extLst>
          </p:cNvPr>
          <p:cNvSpPr txBox="1"/>
          <p:nvPr/>
        </p:nvSpPr>
        <p:spPr>
          <a:xfrm>
            <a:off x="7827363" y="4884038"/>
            <a:ext cx="367408" cy="523220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0</a:t>
            </a:r>
            <a:endParaRPr lang="zh-TW" altLang="en-US" sz="2800" dirty="0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0ACB0538-C4C1-0B0B-7741-5F60B0360222}"/>
              </a:ext>
            </a:extLst>
          </p:cNvPr>
          <p:cNvSpPr/>
          <p:nvPr/>
        </p:nvSpPr>
        <p:spPr>
          <a:xfrm>
            <a:off x="7886363" y="4981726"/>
            <a:ext cx="235032" cy="3439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13A192F2-1A97-8D22-22FE-4D06681F0FB0}"/>
              </a:ext>
            </a:extLst>
          </p:cNvPr>
          <p:cNvCxnSpPr>
            <a:cxnSpLocks/>
          </p:cNvCxnSpPr>
          <p:nvPr/>
        </p:nvCxnSpPr>
        <p:spPr>
          <a:xfrm flipV="1">
            <a:off x="7998122" y="4310607"/>
            <a:ext cx="0" cy="6450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EA6DA807-8C46-DACB-E11E-98B9046B2660}"/>
              </a:ext>
            </a:extLst>
          </p:cNvPr>
          <p:cNvCxnSpPr>
            <a:cxnSpLocks/>
          </p:cNvCxnSpPr>
          <p:nvPr/>
        </p:nvCxnSpPr>
        <p:spPr>
          <a:xfrm>
            <a:off x="6096000" y="1352550"/>
            <a:ext cx="0" cy="55647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72A55C2-2505-FE56-22D0-5D0B5A6C99C0}"/>
              </a:ext>
            </a:extLst>
          </p:cNvPr>
          <p:cNvSpPr txBox="1"/>
          <p:nvPr/>
        </p:nvSpPr>
        <p:spPr>
          <a:xfrm>
            <a:off x="6294190" y="5494058"/>
            <a:ext cx="5654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Transformers are capable of accepting input lengths ranging from 1 to the </a:t>
            </a:r>
            <a:r>
              <a:rPr lang="en-US" altLang="zh-TW" sz="2400" b="1" i="1" u="sng" dirty="0">
                <a:solidFill>
                  <a:srgbClr val="FF0000"/>
                </a:solidFill>
              </a:rPr>
              <a:t>block size</a:t>
            </a:r>
            <a:r>
              <a:rPr lang="en-US" altLang="zh-TW" sz="2400" dirty="0">
                <a:solidFill>
                  <a:srgbClr val="FF0000"/>
                </a:solidFill>
              </a:rPr>
              <a:t>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6" name="弧形 65">
            <a:extLst>
              <a:ext uri="{FF2B5EF4-FFF2-40B4-BE49-F238E27FC236}">
                <a16:creationId xmlns:a16="http://schemas.microsoft.com/office/drawing/2014/main" id="{85B618AE-3C97-5EEC-643C-C01BBFEC1975}"/>
              </a:ext>
            </a:extLst>
          </p:cNvPr>
          <p:cNvSpPr/>
          <p:nvPr/>
        </p:nvSpPr>
        <p:spPr>
          <a:xfrm>
            <a:off x="10346306" y="1863615"/>
            <a:ext cx="515209" cy="1805432"/>
          </a:xfrm>
          <a:prstGeom prst="arc">
            <a:avLst>
              <a:gd name="adj1" fmla="val 16200000"/>
              <a:gd name="adj2" fmla="val 251878"/>
            </a:avLst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65E02949-20A3-0EAA-0DA7-C60D5F34A4B2}"/>
              </a:ext>
            </a:extLst>
          </p:cNvPr>
          <p:cNvSpPr/>
          <p:nvPr/>
        </p:nvSpPr>
        <p:spPr>
          <a:xfrm>
            <a:off x="8272256" y="2723479"/>
            <a:ext cx="2717549" cy="34394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弧形 67">
            <a:extLst>
              <a:ext uri="{FF2B5EF4-FFF2-40B4-BE49-F238E27FC236}">
                <a16:creationId xmlns:a16="http://schemas.microsoft.com/office/drawing/2014/main" id="{B92C5D23-1EDA-BB9E-33E6-E5B7E279FAFA}"/>
              </a:ext>
            </a:extLst>
          </p:cNvPr>
          <p:cNvSpPr/>
          <p:nvPr/>
        </p:nvSpPr>
        <p:spPr>
          <a:xfrm>
            <a:off x="7863790" y="4112648"/>
            <a:ext cx="515209" cy="1805432"/>
          </a:xfrm>
          <a:prstGeom prst="arc">
            <a:avLst>
              <a:gd name="adj1" fmla="val 16200000"/>
              <a:gd name="adj2" fmla="val 251878"/>
            </a:avLst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8D217045-0521-9EBC-2174-1A05752F45D3}"/>
              </a:ext>
            </a:extLst>
          </p:cNvPr>
          <p:cNvSpPr/>
          <p:nvPr/>
        </p:nvSpPr>
        <p:spPr>
          <a:xfrm>
            <a:off x="7886362" y="4972512"/>
            <a:ext cx="620927" cy="34394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8584CF8A-5B90-2F0B-05D6-D60944F6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Causal LM – Training   vs.   Inference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71840C-6E41-4D93-E77F-6A54EFCC3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890" y="3405500"/>
            <a:ext cx="2850831" cy="20885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3EB999C-010E-F649-0007-D2892750D50C}"/>
              </a:ext>
            </a:extLst>
          </p:cNvPr>
          <p:cNvSpPr txBox="1"/>
          <p:nvPr/>
        </p:nvSpPr>
        <p:spPr>
          <a:xfrm>
            <a:off x="6868800" y="6277102"/>
            <a:ext cx="4733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highlight>
                  <a:srgbClr val="FFFF00"/>
                </a:highlight>
              </a:rPr>
              <a:t>True for both training and inference</a:t>
            </a:r>
            <a:endParaRPr lang="zh-TW" altLang="en-US" sz="2400" b="1" dirty="0">
              <a:highlight>
                <a:srgbClr val="FFFF00"/>
              </a:highlight>
            </a:endParaRPr>
          </a:p>
        </p:txBody>
      </p:sp>
      <p:sp>
        <p:nvSpPr>
          <p:cNvPr id="10" name="星形: 五角 9">
            <a:extLst>
              <a:ext uri="{FF2B5EF4-FFF2-40B4-BE49-F238E27FC236}">
                <a16:creationId xmlns:a16="http://schemas.microsoft.com/office/drawing/2014/main" id="{E8730ED8-E936-49CD-414E-A26B94E72971}"/>
              </a:ext>
            </a:extLst>
          </p:cNvPr>
          <p:cNvSpPr/>
          <p:nvPr/>
        </p:nvSpPr>
        <p:spPr>
          <a:xfrm>
            <a:off x="6399498" y="6296227"/>
            <a:ext cx="363994" cy="374865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28C1000-4993-C1AC-E66C-37C5AA95655B}"/>
              </a:ext>
            </a:extLst>
          </p:cNvPr>
          <p:cNvSpPr txBox="1"/>
          <p:nvPr/>
        </p:nvSpPr>
        <p:spPr>
          <a:xfrm>
            <a:off x="1043369" y="-31065"/>
            <a:ext cx="10558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2"/>
                </a:solidFill>
              </a:rPr>
              <a:t>The context window size (also known as </a:t>
            </a:r>
            <a:r>
              <a:rPr lang="en-US" altLang="zh-TW" sz="2400" b="1" dirty="0" err="1">
                <a:solidFill>
                  <a:schemeClr val="accent2"/>
                </a:solidFill>
              </a:rPr>
              <a:t>block_size</a:t>
            </a:r>
            <a:r>
              <a:rPr lang="en-US" altLang="zh-TW" sz="2400" b="1" dirty="0">
                <a:solidFill>
                  <a:schemeClr val="accent2"/>
                </a:solidFill>
              </a:rPr>
              <a:t>, </a:t>
            </a:r>
            <a:r>
              <a:rPr lang="en-US" altLang="zh-TW" sz="2400" b="1" dirty="0" err="1">
                <a:solidFill>
                  <a:schemeClr val="accent2"/>
                </a:solidFill>
              </a:rPr>
              <a:t>n_positions</a:t>
            </a:r>
            <a:r>
              <a:rPr lang="en-US" altLang="zh-TW" sz="2400" b="1" dirty="0">
                <a:solidFill>
                  <a:schemeClr val="accent2"/>
                </a:solidFill>
              </a:rPr>
              <a:t>, or </a:t>
            </a:r>
            <a:r>
              <a:rPr lang="en-US" altLang="zh-TW" sz="2400" b="1" dirty="0" err="1">
                <a:solidFill>
                  <a:schemeClr val="accent2"/>
                </a:solidFill>
              </a:rPr>
              <a:t>max_seq_len</a:t>
            </a:r>
            <a:r>
              <a:rPr lang="en-US" altLang="zh-TW" sz="2400" b="1" dirty="0">
                <a:solidFill>
                  <a:schemeClr val="accent2"/>
                </a:solidFill>
              </a:rPr>
              <a:t>) won't affect the model size except for the positional embedding part.</a:t>
            </a:r>
            <a:endParaRPr lang="zh-TW" alt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19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E1B504-B35D-EB71-8CDF-B1862FDD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972" y="6356350"/>
            <a:ext cx="2743200" cy="365125"/>
          </a:xfrm>
        </p:spPr>
        <p:txBody>
          <a:bodyPr/>
          <a:lstStyle/>
          <a:p>
            <a:fld id="{16D8E710-FD4B-4459-8519-9E5D8E650226}" type="slidenum">
              <a:rPr lang="en-US" smtClean="0"/>
              <a:t>7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8A57CD-65A3-D91F-B15B-5CC4AABF2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72" y="0"/>
            <a:ext cx="4732379" cy="685800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21FCB36F-91E9-E36F-56DA-D3AAE0C49F00}"/>
              </a:ext>
            </a:extLst>
          </p:cNvPr>
          <p:cNvSpPr/>
          <p:nvPr/>
        </p:nvSpPr>
        <p:spPr>
          <a:xfrm>
            <a:off x="2625608" y="-1"/>
            <a:ext cx="2278143" cy="68579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乘號 7">
            <a:extLst>
              <a:ext uri="{FF2B5EF4-FFF2-40B4-BE49-F238E27FC236}">
                <a16:creationId xmlns:a16="http://schemas.microsoft.com/office/drawing/2014/main" id="{16603ED6-A664-A206-6A51-539B66AB79A8}"/>
              </a:ext>
            </a:extLst>
          </p:cNvPr>
          <p:cNvSpPr/>
          <p:nvPr/>
        </p:nvSpPr>
        <p:spPr>
          <a:xfrm>
            <a:off x="2314864" y="2217612"/>
            <a:ext cx="2143491" cy="1325563"/>
          </a:xfrm>
          <a:prstGeom prst="mathMultiply">
            <a:avLst>
              <a:gd name="adj1" fmla="val 176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CEABEE1-742A-17EF-BCAD-A361AFB7C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13" y="0"/>
            <a:ext cx="5703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C0B38FC-3F9D-0348-D57B-4AF2AC1ED81D}"/>
              </a:ext>
            </a:extLst>
          </p:cNvPr>
          <p:cNvCxnSpPr/>
          <p:nvPr/>
        </p:nvCxnSpPr>
        <p:spPr>
          <a:xfrm>
            <a:off x="3133112" y="5640309"/>
            <a:ext cx="5069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3F2D009-C32A-90A5-41B3-916263780535}"/>
              </a:ext>
            </a:extLst>
          </p:cNvPr>
          <p:cNvSpPr txBox="1"/>
          <p:nvPr/>
        </p:nvSpPr>
        <p:spPr>
          <a:xfrm>
            <a:off x="3599395" y="545564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Input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4816F22-639D-77CD-B76A-1CF28C989BCA}"/>
              </a:ext>
            </a:extLst>
          </p:cNvPr>
          <p:cNvSpPr/>
          <p:nvPr/>
        </p:nvSpPr>
        <p:spPr>
          <a:xfrm>
            <a:off x="6969368" y="2429651"/>
            <a:ext cx="1040897" cy="208229"/>
          </a:xfrm>
          <a:prstGeom prst="roundRect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3D03307-EEAD-343E-70A1-61F3CB785CC9}"/>
              </a:ext>
            </a:extLst>
          </p:cNvPr>
          <p:cNvSpPr/>
          <p:nvPr/>
        </p:nvSpPr>
        <p:spPr>
          <a:xfrm>
            <a:off x="9975119" y="2474916"/>
            <a:ext cx="1040897" cy="208229"/>
          </a:xfrm>
          <a:prstGeom prst="roundRect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38078AF-D6A3-FBDA-6818-5EAA50FCFEA5}"/>
              </a:ext>
            </a:extLst>
          </p:cNvPr>
          <p:cNvSpPr/>
          <p:nvPr/>
        </p:nvSpPr>
        <p:spPr>
          <a:xfrm>
            <a:off x="9975119" y="5942493"/>
            <a:ext cx="1040897" cy="208229"/>
          </a:xfrm>
          <a:prstGeom prst="roundRect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4D976DD5-D177-F6AB-96DB-47717F50A620}"/>
              </a:ext>
            </a:extLst>
          </p:cNvPr>
          <p:cNvSpPr/>
          <p:nvPr/>
        </p:nvSpPr>
        <p:spPr>
          <a:xfrm>
            <a:off x="9975119" y="836339"/>
            <a:ext cx="1040897" cy="20822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1DF37265-D040-141A-9332-7AAF02A9E073}"/>
              </a:ext>
            </a:extLst>
          </p:cNvPr>
          <p:cNvSpPr/>
          <p:nvPr/>
        </p:nvSpPr>
        <p:spPr>
          <a:xfrm>
            <a:off x="9975119" y="3042161"/>
            <a:ext cx="1040897" cy="20822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319E0464-6B9E-8871-D79D-77B83642EFD4}"/>
              </a:ext>
            </a:extLst>
          </p:cNvPr>
          <p:cNvSpPr/>
          <p:nvPr/>
        </p:nvSpPr>
        <p:spPr>
          <a:xfrm>
            <a:off x="6969368" y="4152218"/>
            <a:ext cx="1040897" cy="20822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E73B2087-16BF-21AB-C9B5-3F931BB107A3}"/>
              </a:ext>
            </a:extLst>
          </p:cNvPr>
          <p:cNvSpPr/>
          <p:nvPr/>
        </p:nvSpPr>
        <p:spPr>
          <a:xfrm>
            <a:off x="10153573" y="4152218"/>
            <a:ext cx="547688" cy="20822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6825C23-FB2D-9749-C3B5-35E1314506FA}"/>
              </a:ext>
            </a:extLst>
          </p:cNvPr>
          <p:cNvSpPr/>
          <p:nvPr/>
        </p:nvSpPr>
        <p:spPr>
          <a:xfrm>
            <a:off x="10941766" y="4152218"/>
            <a:ext cx="547688" cy="20822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0F77C1DD-8072-872D-7D1E-1E193AD0F99D}"/>
              </a:ext>
            </a:extLst>
          </p:cNvPr>
          <p:cNvSpPr/>
          <p:nvPr/>
        </p:nvSpPr>
        <p:spPr>
          <a:xfrm>
            <a:off x="9365380" y="4152218"/>
            <a:ext cx="547688" cy="20822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081CE3D-7275-1081-04C7-43B7A8F4C34B}"/>
              </a:ext>
            </a:extLst>
          </p:cNvPr>
          <p:cNvSpPr txBox="1"/>
          <p:nvPr/>
        </p:nvSpPr>
        <p:spPr>
          <a:xfrm>
            <a:off x="5144306" y="3736719"/>
            <a:ext cx="1704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Trainable</a:t>
            </a:r>
            <a:r>
              <a:rPr lang="en-US" altLang="zh-TW" sz="1600" dirty="0">
                <a:solidFill>
                  <a:schemeClr val="accent1"/>
                </a:solidFill>
              </a:rPr>
              <a:t> instead of fixed sinusoidal functions</a:t>
            </a:r>
            <a:endParaRPr lang="zh-TW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7B655FDA-460D-4608-01B2-012F64D07B0F}"/>
              </a:ext>
            </a:extLst>
          </p:cNvPr>
          <p:cNvCxnSpPr>
            <a:cxnSpLocks/>
          </p:cNvCxnSpPr>
          <p:nvPr/>
        </p:nvCxnSpPr>
        <p:spPr>
          <a:xfrm>
            <a:off x="5053776" y="-9053"/>
            <a:ext cx="0" cy="6857998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07718658-ABD3-B4DE-F318-E0A29BAF5CCA}"/>
              </a:ext>
            </a:extLst>
          </p:cNvPr>
          <p:cNvSpPr/>
          <p:nvPr/>
        </p:nvSpPr>
        <p:spPr>
          <a:xfrm>
            <a:off x="6147303" y="4517679"/>
            <a:ext cx="407406" cy="142381"/>
          </a:xfrm>
          <a:custGeom>
            <a:avLst/>
            <a:gdLst>
              <a:gd name="connsiteX0" fmla="*/ 0 w 407406"/>
              <a:gd name="connsiteY0" fmla="*/ 0 h 142381"/>
              <a:gd name="connsiteX1" fmla="*/ 81481 w 407406"/>
              <a:gd name="connsiteY1" fmla="*/ 135802 h 142381"/>
              <a:gd name="connsiteX2" fmla="*/ 407406 w 407406"/>
              <a:gd name="connsiteY2" fmla="*/ 108642 h 14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7406" h="142381">
                <a:moveTo>
                  <a:pt x="0" y="0"/>
                </a:moveTo>
                <a:cubicBezTo>
                  <a:pt x="6790" y="58847"/>
                  <a:pt x="13580" y="117695"/>
                  <a:pt x="81481" y="135802"/>
                </a:cubicBezTo>
                <a:cubicBezTo>
                  <a:pt x="149382" y="153909"/>
                  <a:pt x="278394" y="131275"/>
                  <a:pt x="407406" y="108642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49D973A-1656-7F65-531B-FB16C4302769}"/>
              </a:ext>
            </a:extLst>
          </p:cNvPr>
          <p:cNvSpPr txBox="1"/>
          <p:nvPr/>
        </p:nvSpPr>
        <p:spPr>
          <a:xfrm>
            <a:off x="5422302" y="5665493"/>
            <a:ext cx="3196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accent1"/>
                </a:solidFill>
              </a:rPr>
              <a:t>`</a:t>
            </a:r>
            <a:r>
              <a:rPr lang="en-US" altLang="zh-TW" sz="1600" dirty="0" err="1">
                <a:solidFill>
                  <a:schemeClr val="accent1"/>
                </a:solidFill>
              </a:rPr>
              <a:t>nn.Embedding</a:t>
            </a:r>
            <a:r>
              <a:rPr lang="en-US" altLang="zh-TW" sz="1600" dirty="0">
                <a:solidFill>
                  <a:schemeClr val="accent1"/>
                </a:solidFill>
              </a:rPr>
              <a:t>` is a </a:t>
            </a:r>
            <a:r>
              <a:rPr lang="en-US" altLang="zh-TW" sz="1600" b="1" dirty="0">
                <a:solidFill>
                  <a:srgbClr val="FF0000"/>
                </a:solidFill>
              </a:rPr>
              <a:t>trainable</a:t>
            </a:r>
            <a:r>
              <a:rPr lang="en-US" altLang="zh-TW" sz="1600" dirty="0">
                <a:solidFill>
                  <a:schemeClr val="accent1"/>
                </a:solidFill>
              </a:rPr>
              <a:t> lookup table, resembling a bias-free linear layer with one-hot inputs.</a:t>
            </a:r>
            <a:endParaRPr lang="zh-TW" altLang="en-US" sz="1600" dirty="0">
              <a:solidFill>
                <a:schemeClr val="accent1"/>
              </a:solidFill>
            </a:endParaRP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ABCC3DFC-8B9F-3D0E-31D8-F5632BA0EC60}"/>
              </a:ext>
            </a:extLst>
          </p:cNvPr>
          <p:cNvSpPr/>
          <p:nvPr/>
        </p:nvSpPr>
        <p:spPr>
          <a:xfrm rot="20700000" flipV="1">
            <a:off x="6180059" y="4976953"/>
            <a:ext cx="747546" cy="508111"/>
          </a:xfrm>
          <a:custGeom>
            <a:avLst/>
            <a:gdLst>
              <a:gd name="connsiteX0" fmla="*/ 0 w 407406"/>
              <a:gd name="connsiteY0" fmla="*/ 0 h 142381"/>
              <a:gd name="connsiteX1" fmla="*/ 81481 w 407406"/>
              <a:gd name="connsiteY1" fmla="*/ 135802 h 142381"/>
              <a:gd name="connsiteX2" fmla="*/ 407406 w 407406"/>
              <a:gd name="connsiteY2" fmla="*/ 108642 h 14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7406" h="142381">
                <a:moveTo>
                  <a:pt x="0" y="0"/>
                </a:moveTo>
                <a:cubicBezTo>
                  <a:pt x="6790" y="58847"/>
                  <a:pt x="13580" y="117695"/>
                  <a:pt x="81481" y="135802"/>
                </a:cubicBezTo>
                <a:cubicBezTo>
                  <a:pt x="149382" y="153909"/>
                  <a:pt x="278394" y="131275"/>
                  <a:pt x="407406" y="108642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2DC8D6C-D36F-5243-9D07-E308D675CFD2}"/>
              </a:ext>
            </a:extLst>
          </p:cNvPr>
          <p:cNvSpPr txBox="1"/>
          <p:nvPr/>
        </p:nvSpPr>
        <p:spPr>
          <a:xfrm>
            <a:off x="7945823" y="1765214"/>
            <a:ext cx="905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Output layer</a:t>
            </a:r>
            <a:endParaRPr lang="zh-TW" altLang="en-US" b="1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FC4FA58-ED9E-864A-084D-CCCE90BCA655}"/>
              </a:ext>
            </a:extLst>
          </p:cNvPr>
          <p:cNvSpPr txBox="1"/>
          <p:nvPr/>
        </p:nvSpPr>
        <p:spPr>
          <a:xfrm>
            <a:off x="7945823" y="4689804"/>
            <a:ext cx="905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Input layer</a:t>
            </a:r>
            <a:endParaRPr lang="zh-TW" altLang="en-US" b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BD1AC92-9B21-733E-E514-5EB1DADFE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802" y="50628"/>
            <a:ext cx="3465374" cy="1100813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8A2F05EC-417B-110E-9474-36BAC164F7E8}"/>
              </a:ext>
            </a:extLst>
          </p:cNvPr>
          <p:cNvSpPr/>
          <p:nvPr/>
        </p:nvSpPr>
        <p:spPr>
          <a:xfrm>
            <a:off x="6554709" y="2344334"/>
            <a:ext cx="1649521" cy="2959649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3F77D7-CD1F-D7E0-862A-DBA90C2A8BAC}"/>
              </a:ext>
            </a:extLst>
          </p:cNvPr>
          <p:cNvSpPr txBox="1"/>
          <p:nvPr/>
        </p:nvSpPr>
        <p:spPr>
          <a:xfrm>
            <a:off x="5190313" y="2551674"/>
            <a:ext cx="1704808" cy="73866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Hugging Face’s gpt2</a:t>
            </a:r>
          </a:p>
          <a:p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(can bypass input embedding by using `inputs_embeds` instead of `input_ids`)</a:t>
            </a:r>
            <a:endParaRPr lang="zh-TW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3F4BC3B7-693A-20A1-7B01-1867FC37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GPT2</a:t>
            </a:r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74AF83A-4322-FAB5-D9E9-FD2241DF1335}"/>
              </a:ext>
            </a:extLst>
          </p:cNvPr>
          <p:cNvSpPr/>
          <p:nvPr/>
        </p:nvSpPr>
        <p:spPr>
          <a:xfrm>
            <a:off x="6958014" y="4841082"/>
            <a:ext cx="1059655" cy="33099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E61EB2A-6EDB-B466-BF92-8B90795C3EE7}"/>
              </a:ext>
            </a:extLst>
          </p:cNvPr>
          <p:cNvSpPr txBox="1"/>
          <p:nvPr/>
        </p:nvSpPr>
        <p:spPr>
          <a:xfrm>
            <a:off x="7526383" y="4535915"/>
            <a:ext cx="994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>
                <a:solidFill>
                  <a:srgbClr val="C00000"/>
                </a:solidFill>
              </a:rPr>
              <a:t>bypassable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009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83351C-63C1-34D2-3FF0-D96604EB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GPT2 – All </a:t>
            </a:r>
            <a:r>
              <a:rPr lang="en-US" altLang="zh-TW" b="1" u="sng" dirty="0"/>
              <a:t>trainable</a:t>
            </a:r>
            <a:br>
              <a:rPr lang="en-US" altLang="zh-TW" dirty="0"/>
            </a:br>
            <a:r>
              <a:rPr lang="en-US" altLang="zh-TW" dirty="0"/>
              <a:t>components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5765B6-9F83-9463-0CFA-598BD055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8</a:t>
            </a:fld>
            <a:endParaRPr lang="en-US"/>
          </a:p>
        </p:txBody>
      </p:sp>
      <p:pic>
        <p:nvPicPr>
          <p:cNvPr id="24" name="Picture 2" descr="undefined">
            <a:extLst>
              <a:ext uri="{FF2B5EF4-FFF2-40B4-BE49-F238E27FC236}">
                <a16:creationId xmlns:a16="http://schemas.microsoft.com/office/drawing/2014/main" id="{56485214-8115-5268-9FE6-167C6FF92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7" r="1"/>
          <a:stretch/>
        </p:blipFill>
        <p:spPr bwMode="auto">
          <a:xfrm>
            <a:off x="7162800" y="0"/>
            <a:ext cx="35057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0D0182D8-EC27-4DA1-A4B8-2DF90F1D3A8A}"/>
              </a:ext>
            </a:extLst>
          </p:cNvPr>
          <p:cNvSpPr/>
          <p:nvPr/>
        </p:nvSpPr>
        <p:spPr>
          <a:xfrm>
            <a:off x="8725071" y="5509036"/>
            <a:ext cx="524580" cy="271604"/>
          </a:xfrm>
          <a:prstGeom prst="roundRect">
            <a:avLst>
              <a:gd name="adj" fmla="val 11604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6273C478-3ABD-259B-F29E-4E27555DF7A6}"/>
                  </a:ext>
                </a:extLst>
              </p:cNvPr>
              <p:cNvSpPr txBox="1"/>
              <p:nvPr/>
            </p:nvSpPr>
            <p:spPr>
              <a:xfrm>
                <a:off x="10496561" y="5414005"/>
                <a:ext cx="1638333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6273C478-3ABD-259B-F29E-4E27555DF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561" y="5414005"/>
                <a:ext cx="1638333" cy="490199"/>
              </a:xfrm>
              <a:prstGeom prst="rect">
                <a:avLst/>
              </a:prstGeom>
              <a:blipFill>
                <a:blip r:embed="rId3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2FF1A3BE-F3EA-5A00-39FD-E473F156BAAF}"/>
              </a:ext>
            </a:extLst>
          </p:cNvPr>
          <p:cNvSpPr/>
          <p:nvPr/>
        </p:nvSpPr>
        <p:spPr>
          <a:xfrm>
            <a:off x="8725071" y="3407019"/>
            <a:ext cx="524580" cy="271604"/>
          </a:xfrm>
          <a:prstGeom prst="roundRect">
            <a:avLst>
              <a:gd name="adj" fmla="val 11604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CD7C0EE-E976-A7A5-CEE8-DC3FD24EFF54}"/>
                  </a:ext>
                </a:extLst>
              </p:cNvPr>
              <p:cNvSpPr txBox="1"/>
              <p:nvPr/>
            </p:nvSpPr>
            <p:spPr>
              <a:xfrm>
                <a:off x="10496561" y="3337795"/>
                <a:ext cx="6299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CD7C0EE-E976-A7A5-CEE8-DC3FD24EF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561" y="3337795"/>
                <a:ext cx="62998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18C14325-A131-8FFC-A516-B439CB6E6723}"/>
              </a:ext>
            </a:extLst>
          </p:cNvPr>
          <p:cNvSpPr/>
          <p:nvPr/>
        </p:nvSpPr>
        <p:spPr>
          <a:xfrm>
            <a:off x="8443135" y="2474916"/>
            <a:ext cx="1040897" cy="208229"/>
          </a:xfrm>
          <a:prstGeom prst="roundRect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158E4E17-C6D7-3BB5-1FF8-9170749E83EE}"/>
              </a:ext>
            </a:extLst>
          </p:cNvPr>
          <p:cNvSpPr/>
          <p:nvPr/>
        </p:nvSpPr>
        <p:spPr>
          <a:xfrm>
            <a:off x="8443135" y="5942493"/>
            <a:ext cx="1040897" cy="208229"/>
          </a:xfrm>
          <a:prstGeom prst="roundRect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01B9D8B-14E3-647F-F84F-E431519E97EF}"/>
              </a:ext>
            </a:extLst>
          </p:cNvPr>
          <p:cNvGrpSpPr/>
          <p:nvPr/>
        </p:nvGrpSpPr>
        <p:grpSpPr>
          <a:xfrm>
            <a:off x="3464601" y="1176949"/>
            <a:ext cx="3710169" cy="5290966"/>
            <a:chOff x="3159801" y="1176949"/>
            <a:chExt cx="3710169" cy="5290966"/>
          </a:xfrm>
        </p:grpSpPr>
        <p:pic>
          <p:nvPicPr>
            <p:cNvPr id="8" name="Picture 2" descr="undefined">
              <a:extLst>
                <a:ext uri="{FF2B5EF4-FFF2-40B4-BE49-F238E27FC236}">
                  <a16:creationId xmlns:a16="http://schemas.microsoft.com/office/drawing/2014/main" id="{38A1F83A-1D36-9734-83F6-B6584394B3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7" t="17466" r="63633" b="16154"/>
            <a:stretch/>
          </p:blipFill>
          <p:spPr bwMode="auto">
            <a:xfrm>
              <a:off x="4506593" y="1176949"/>
              <a:ext cx="2076439" cy="4552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EEDCFE67-9A6F-3C1A-37EB-2BB90FD9C4F9}"/>
                </a:ext>
              </a:extLst>
            </p:cNvPr>
            <p:cNvSpPr/>
            <p:nvPr/>
          </p:nvSpPr>
          <p:spPr>
            <a:xfrm>
              <a:off x="4988168" y="2401076"/>
              <a:ext cx="1040897" cy="208229"/>
            </a:xfrm>
            <a:prstGeom prst="roundRect">
              <a:avLst/>
            </a:prstGeom>
            <a:noFill/>
            <a:ln w="571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手繪多邊形: 圖案 34">
              <a:extLst>
                <a:ext uri="{FF2B5EF4-FFF2-40B4-BE49-F238E27FC236}">
                  <a16:creationId xmlns:a16="http://schemas.microsoft.com/office/drawing/2014/main" id="{C2EDD96D-6F23-3B51-C292-BD25E57E64C0}"/>
                </a:ext>
              </a:extLst>
            </p:cNvPr>
            <p:cNvSpPr/>
            <p:nvPr/>
          </p:nvSpPr>
          <p:spPr>
            <a:xfrm>
              <a:off x="4166103" y="4489104"/>
              <a:ext cx="407406" cy="142381"/>
            </a:xfrm>
            <a:custGeom>
              <a:avLst/>
              <a:gdLst>
                <a:gd name="connsiteX0" fmla="*/ 0 w 407406"/>
                <a:gd name="connsiteY0" fmla="*/ 0 h 142381"/>
                <a:gd name="connsiteX1" fmla="*/ 81481 w 407406"/>
                <a:gd name="connsiteY1" fmla="*/ 135802 h 142381"/>
                <a:gd name="connsiteX2" fmla="*/ 407406 w 407406"/>
                <a:gd name="connsiteY2" fmla="*/ 108642 h 14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7406" h="142381">
                  <a:moveTo>
                    <a:pt x="0" y="0"/>
                  </a:moveTo>
                  <a:cubicBezTo>
                    <a:pt x="6790" y="58847"/>
                    <a:pt x="13580" y="117695"/>
                    <a:pt x="81481" y="135802"/>
                  </a:cubicBezTo>
                  <a:cubicBezTo>
                    <a:pt x="149382" y="153909"/>
                    <a:pt x="278394" y="131275"/>
                    <a:pt x="407406" y="108642"/>
                  </a:cubicBezTo>
                </a:path>
              </a:pathLst>
            </a:custGeom>
            <a:noFill/>
            <a:ln w="28575"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292CD26B-C4EE-3737-03C3-4EC3198F694B}"/>
                </a:ext>
              </a:extLst>
            </p:cNvPr>
            <p:cNvSpPr txBox="1"/>
            <p:nvPr/>
          </p:nvSpPr>
          <p:spPr>
            <a:xfrm>
              <a:off x="3441102" y="5636918"/>
              <a:ext cx="31965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1"/>
                  </a:solidFill>
                </a:rPr>
                <a:t>`</a:t>
              </a:r>
              <a:r>
                <a:rPr lang="en-US" altLang="zh-TW" sz="1600" dirty="0" err="1">
                  <a:solidFill>
                    <a:schemeClr val="accent1"/>
                  </a:solidFill>
                </a:rPr>
                <a:t>nn.Embedding</a:t>
              </a:r>
              <a:r>
                <a:rPr lang="en-US" altLang="zh-TW" sz="1600" dirty="0">
                  <a:solidFill>
                    <a:schemeClr val="accent1"/>
                  </a:solidFill>
                </a:rPr>
                <a:t>` is a </a:t>
              </a:r>
              <a:r>
                <a:rPr lang="en-US" altLang="zh-TW" sz="1600" b="1" dirty="0">
                  <a:solidFill>
                    <a:srgbClr val="FF0000"/>
                  </a:solidFill>
                </a:rPr>
                <a:t>trainable</a:t>
              </a:r>
              <a:r>
                <a:rPr lang="en-US" altLang="zh-TW" sz="1600" dirty="0">
                  <a:solidFill>
                    <a:schemeClr val="accent1"/>
                  </a:solidFill>
                </a:rPr>
                <a:t> lookup table, resembling a bias-free linear layer with one-hot inputs.</a:t>
              </a:r>
              <a:endParaRPr lang="zh-TW" altLang="en-US" sz="1600" dirty="0">
                <a:solidFill>
                  <a:schemeClr val="accent1"/>
                </a:solidFill>
              </a:endParaRPr>
            </a:p>
          </p:txBody>
        </p:sp>
        <p:sp>
          <p:nvSpPr>
            <p:cNvPr id="44" name="手繪多邊形: 圖案 43">
              <a:extLst>
                <a:ext uri="{FF2B5EF4-FFF2-40B4-BE49-F238E27FC236}">
                  <a16:creationId xmlns:a16="http://schemas.microsoft.com/office/drawing/2014/main" id="{B838F803-CDB4-E1B6-1311-E7431487E4E5}"/>
                </a:ext>
              </a:extLst>
            </p:cNvPr>
            <p:cNvSpPr/>
            <p:nvPr/>
          </p:nvSpPr>
          <p:spPr>
            <a:xfrm rot="20700000" flipV="1">
              <a:off x="4198859" y="4948378"/>
              <a:ext cx="747546" cy="508111"/>
            </a:xfrm>
            <a:custGeom>
              <a:avLst/>
              <a:gdLst>
                <a:gd name="connsiteX0" fmla="*/ 0 w 407406"/>
                <a:gd name="connsiteY0" fmla="*/ 0 h 142381"/>
                <a:gd name="connsiteX1" fmla="*/ 81481 w 407406"/>
                <a:gd name="connsiteY1" fmla="*/ 135802 h 142381"/>
                <a:gd name="connsiteX2" fmla="*/ 407406 w 407406"/>
                <a:gd name="connsiteY2" fmla="*/ 108642 h 14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7406" h="142381">
                  <a:moveTo>
                    <a:pt x="0" y="0"/>
                  </a:moveTo>
                  <a:cubicBezTo>
                    <a:pt x="6790" y="58847"/>
                    <a:pt x="13580" y="117695"/>
                    <a:pt x="81481" y="135802"/>
                  </a:cubicBezTo>
                  <a:cubicBezTo>
                    <a:pt x="149382" y="153909"/>
                    <a:pt x="278394" y="131275"/>
                    <a:pt x="407406" y="108642"/>
                  </a:cubicBezTo>
                </a:path>
              </a:pathLst>
            </a:custGeom>
            <a:noFill/>
            <a:ln w="28575"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: 圓角 46">
              <a:extLst>
                <a:ext uri="{FF2B5EF4-FFF2-40B4-BE49-F238E27FC236}">
                  <a16:creationId xmlns:a16="http://schemas.microsoft.com/office/drawing/2014/main" id="{AF755956-5B53-6317-A4EA-ABAAB10B6B0E}"/>
                </a:ext>
              </a:extLst>
            </p:cNvPr>
            <p:cNvSpPr/>
            <p:nvPr/>
          </p:nvSpPr>
          <p:spPr>
            <a:xfrm>
              <a:off x="4573509" y="2315759"/>
              <a:ext cx="1649521" cy="2959649"/>
            </a:xfrm>
            <a:prstGeom prst="round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5A2699FD-F473-38B5-B33B-A6450D5E19A0}"/>
                </a:ext>
              </a:extLst>
            </p:cNvPr>
            <p:cNvSpPr txBox="1"/>
            <p:nvPr/>
          </p:nvSpPr>
          <p:spPr>
            <a:xfrm>
              <a:off x="3209113" y="2523099"/>
              <a:ext cx="1704808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>
                      <a:lumMod val="75000"/>
                    </a:schemeClr>
                  </a:solidFill>
                </a:rPr>
                <a:t>Hugging Face’s gpt2</a:t>
              </a:r>
            </a:p>
            <a:p>
              <a:r>
                <a:rPr lang="en-US" altLang="zh-TW" sz="1000" dirty="0">
                  <a:solidFill>
                    <a:schemeClr val="bg1">
                      <a:lumMod val="75000"/>
                    </a:schemeClr>
                  </a:solidFill>
                </a:rPr>
                <a:t>(can bypass input embedding by using `inputs_embeds` instead of `input_ids`)</a:t>
              </a:r>
              <a:endParaRPr lang="zh-TW" altLang="en-US" sz="1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2E97334E-9E9C-C4FC-BD10-A68D84656BDF}"/>
                </a:ext>
              </a:extLst>
            </p:cNvPr>
            <p:cNvSpPr/>
            <p:nvPr/>
          </p:nvSpPr>
          <p:spPr>
            <a:xfrm>
              <a:off x="4976814" y="4812507"/>
              <a:ext cx="1059655" cy="330994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27FDF8F2-30CA-DDB1-FBF4-13A1CCF0083D}"/>
                </a:ext>
              </a:extLst>
            </p:cNvPr>
            <p:cNvSpPr txBox="1"/>
            <p:nvPr/>
          </p:nvSpPr>
          <p:spPr>
            <a:xfrm>
              <a:off x="3159801" y="3708144"/>
              <a:ext cx="17048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>
                  <a:solidFill>
                    <a:srgbClr val="FF0000"/>
                  </a:solidFill>
                </a:rPr>
                <a:t>Trainable</a:t>
              </a:r>
              <a:r>
                <a:rPr lang="en-US" altLang="zh-TW" sz="1600" dirty="0">
                  <a:solidFill>
                    <a:schemeClr val="accent1"/>
                  </a:solidFill>
                </a:rPr>
                <a:t> instead of fixed sinusoidal functions</a:t>
              </a:r>
              <a:endParaRPr lang="zh-TW" altLang="en-US" sz="1600" dirty="0">
                <a:solidFill>
                  <a:schemeClr val="accent1"/>
                </a:solidFill>
              </a:endParaRPr>
            </a:p>
          </p:txBody>
        </p:sp>
        <p:sp>
          <p:nvSpPr>
            <p:cNvPr id="70" name="乘號 69">
              <a:extLst>
                <a:ext uri="{FF2B5EF4-FFF2-40B4-BE49-F238E27FC236}">
                  <a16:creationId xmlns:a16="http://schemas.microsoft.com/office/drawing/2014/main" id="{8BD2F8ED-13EA-3C63-EF81-CB5944681069}"/>
                </a:ext>
              </a:extLst>
            </p:cNvPr>
            <p:cNvSpPr/>
            <p:nvPr/>
          </p:nvSpPr>
          <p:spPr>
            <a:xfrm>
              <a:off x="4669052" y="1942155"/>
              <a:ext cx="276096" cy="284330"/>
            </a:xfrm>
            <a:prstGeom prst="mathMultiply">
              <a:avLst>
                <a:gd name="adj1" fmla="val 1716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307C93CF-3AC2-1E57-4255-761E17002186}"/>
                </a:ext>
              </a:extLst>
            </p:cNvPr>
            <p:cNvSpPr txBox="1"/>
            <p:nvPr/>
          </p:nvSpPr>
          <p:spPr>
            <a:xfrm>
              <a:off x="5545183" y="4507340"/>
              <a:ext cx="9948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err="1">
                  <a:solidFill>
                    <a:srgbClr val="C00000"/>
                  </a:solidFill>
                </a:rPr>
                <a:t>bypassable</a:t>
              </a:r>
              <a:endParaRPr lang="zh-TW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C35429E7-7B16-2455-A11C-7C4693DFE7F9}"/>
                </a:ext>
              </a:extLst>
            </p:cNvPr>
            <p:cNvSpPr txBox="1"/>
            <p:nvPr/>
          </p:nvSpPr>
          <p:spPr>
            <a:xfrm>
              <a:off x="5964623" y="4661229"/>
              <a:ext cx="9053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/>
                <a:t>Input layer</a:t>
              </a:r>
              <a:endParaRPr lang="zh-TW" altLang="en-US" b="1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20D6A3CC-D34B-FDDF-F8B1-0A8C56B299E3}"/>
                </a:ext>
              </a:extLst>
            </p:cNvPr>
            <p:cNvSpPr txBox="1"/>
            <p:nvPr/>
          </p:nvSpPr>
          <p:spPr>
            <a:xfrm>
              <a:off x="5964623" y="1736639"/>
              <a:ext cx="9053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/>
                <a:t>Output layer</a:t>
              </a:r>
              <a:endParaRPr lang="zh-TW" altLang="en-US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AA6624B-76B0-1827-950A-DC9C45EA619E}"/>
                  </a:ext>
                </a:extLst>
              </p:cNvPr>
              <p:cNvSpPr txBox="1"/>
              <p:nvPr/>
            </p:nvSpPr>
            <p:spPr>
              <a:xfrm>
                <a:off x="139298" y="3123601"/>
                <a:ext cx="3773021" cy="3473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TW" sz="2400" dirty="0"/>
                  <a:t>Input Embedding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TW" sz="2400"/>
                  <a:t>Positional Embedding</a:t>
                </a:r>
                <a:endParaRPr lang="en-US" altLang="zh-TW" sz="24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TW" sz="2400" dirty="0">
                    <a:solidFill>
                      <a:srgbClr val="FF00FF"/>
                    </a:solidFill>
                  </a:rPr>
                  <a:t>Layer Norm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TW" sz="2400" dirty="0">
                    <a:solidFill>
                      <a:srgbClr val="FF0000"/>
                    </a:solidFill>
                  </a:rPr>
                  <a:t>Linear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sz="2400" dirty="0"/>
                  <a:t>Multi-Head Attention</a:t>
                </a:r>
              </a:p>
              <a:p>
                <a:pPr marL="13716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TW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  <a:p>
                <a:pPr marL="13716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sz="2400" dirty="0" err="1"/>
                  <a:t>FeedForward</a:t>
                </a:r>
                <a:endParaRPr lang="en-US" altLang="zh-TW" sz="2400" dirty="0"/>
              </a:p>
              <a:p>
                <a:pPr marL="13716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𝑑𝑜𝑤𝑛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AA6624B-76B0-1827-950A-DC9C45EA6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98" y="3123601"/>
                <a:ext cx="3773021" cy="3473387"/>
              </a:xfrm>
              <a:prstGeom prst="rect">
                <a:avLst/>
              </a:prstGeom>
              <a:blipFill>
                <a:blip r:embed="rId5"/>
                <a:stretch>
                  <a:fillRect l="-2585" t="-1579" r="-1454" b="-19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34AA3FB9-817A-8D17-1441-993E281E928C}"/>
              </a:ext>
            </a:extLst>
          </p:cNvPr>
          <p:cNvCxnSpPr>
            <a:cxnSpLocks/>
          </p:cNvCxnSpPr>
          <p:nvPr/>
        </p:nvCxnSpPr>
        <p:spPr>
          <a:xfrm flipV="1">
            <a:off x="6300210" y="688290"/>
            <a:ext cx="1129290" cy="3052550"/>
          </a:xfrm>
          <a:prstGeom prst="line">
            <a:avLst/>
          </a:prstGeom>
          <a:ln w="38100">
            <a:solidFill>
              <a:srgbClr val="FFE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9A4DDA19-05F6-950F-5BE8-2D84835306AC}"/>
              </a:ext>
            </a:extLst>
          </p:cNvPr>
          <p:cNvCxnSpPr>
            <a:cxnSpLocks/>
          </p:cNvCxnSpPr>
          <p:nvPr/>
        </p:nvCxnSpPr>
        <p:spPr>
          <a:xfrm>
            <a:off x="6275898" y="3940969"/>
            <a:ext cx="1101170" cy="2184503"/>
          </a:xfrm>
          <a:prstGeom prst="line">
            <a:avLst/>
          </a:prstGeom>
          <a:ln w="38100">
            <a:solidFill>
              <a:srgbClr val="FFE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9875B9F8-3BE7-76DE-699D-5534248DA148}"/>
              </a:ext>
            </a:extLst>
          </p:cNvPr>
          <p:cNvSpPr/>
          <p:nvPr/>
        </p:nvSpPr>
        <p:spPr>
          <a:xfrm>
            <a:off x="8725071" y="1949555"/>
            <a:ext cx="524580" cy="271604"/>
          </a:xfrm>
          <a:prstGeom prst="roundRect">
            <a:avLst>
              <a:gd name="adj" fmla="val 11604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52DA1E1-54CF-1B46-70CC-33494F125100}"/>
              </a:ext>
            </a:extLst>
          </p:cNvPr>
          <p:cNvSpPr/>
          <p:nvPr/>
        </p:nvSpPr>
        <p:spPr>
          <a:xfrm>
            <a:off x="8725071" y="1180212"/>
            <a:ext cx="524580" cy="271604"/>
          </a:xfrm>
          <a:prstGeom prst="roundRect">
            <a:avLst>
              <a:gd name="adj" fmla="val 11604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0684F07-FB2D-ED36-E280-3D2889F22BC7}"/>
                  </a:ext>
                </a:extLst>
              </p:cNvPr>
              <p:cNvSpPr txBox="1"/>
              <p:nvPr/>
            </p:nvSpPr>
            <p:spPr>
              <a:xfrm>
                <a:off x="10496561" y="1127969"/>
                <a:ext cx="1128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𝑑𝑜𝑤𝑛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0684F07-FB2D-ED36-E280-3D2889F22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561" y="1127969"/>
                <a:ext cx="1128642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CCAA19A-8EC5-80BA-D196-8014C8008817}"/>
                  </a:ext>
                </a:extLst>
              </p:cNvPr>
              <p:cNvSpPr txBox="1"/>
              <p:nvPr/>
            </p:nvSpPr>
            <p:spPr>
              <a:xfrm>
                <a:off x="10496561" y="1851969"/>
                <a:ext cx="781689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CCAA19A-8EC5-80BA-D196-8014C8008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561" y="1851969"/>
                <a:ext cx="781689" cy="49019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369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83351C-63C1-34D2-3FF0-D96604EB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GPT2 – All </a:t>
            </a:r>
            <a:r>
              <a:rPr lang="en-US" altLang="zh-TW" b="1" u="sng" dirty="0"/>
              <a:t>trainable</a:t>
            </a:r>
            <a:r>
              <a:rPr lang="en-US" altLang="zh-TW" dirty="0"/>
              <a:t> components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5765B6-9F83-9463-0CFA-598BD055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AA6624B-76B0-1827-950A-DC9C45EA619E}"/>
                  </a:ext>
                </a:extLst>
              </p:cNvPr>
              <p:cNvSpPr txBox="1"/>
              <p:nvPr/>
            </p:nvSpPr>
            <p:spPr>
              <a:xfrm>
                <a:off x="139298" y="1263292"/>
                <a:ext cx="5008102" cy="5689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TW" sz="2400" dirty="0"/>
                  <a:t>Input Embedding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chemeClr val="accent5"/>
                    </a:solidFill>
                  </a:rPr>
                  <a:t>(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vocab_size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, 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d_model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TW" sz="2400" dirty="0"/>
                  <a:t>Positional Embedding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chemeClr val="accent5"/>
                    </a:solidFill>
                  </a:rPr>
                  <a:t>(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block_size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, 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d_model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)</a:t>
                </a:r>
                <a:endParaRPr lang="en-US" altLang="zh-TW" sz="24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TW" sz="2400" dirty="0">
                    <a:solidFill>
                      <a:srgbClr val="FF00FF"/>
                    </a:solidFill>
                  </a:rPr>
                  <a:t>Layer Norm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TW" sz="2400" dirty="0">
                    <a:solidFill>
                      <a:srgbClr val="FF0000"/>
                    </a:solidFill>
                  </a:rPr>
                  <a:t>Linear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sz="2400" dirty="0"/>
                  <a:t>Multi-Head Attention</a:t>
                </a:r>
              </a:p>
              <a:p>
                <a:pPr marL="13716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TW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altLang="zh-TW" sz="2400" dirty="0">
                  <a:solidFill>
                    <a:srgbClr val="FF0000"/>
                  </a:solidFill>
                </a:endParaRPr>
              </a:p>
              <a:p>
                <a:pPr marL="1828800" lvl="3" indent="-4572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chemeClr val="accent5"/>
                    </a:solidFill>
                  </a:rPr>
                  <a:t>(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d_model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, 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d_head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  <a:p>
                <a:pPr marL="13716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pPr marL="1828800" lvl="3" indent="-4572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chemeClr val="accent5"/>
                    </a:solidFill>
                  </a:rPr>
                  <a:t>(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d_model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, 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d_model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sz="2400" dirty="0" err="1"/>
                  <a:t>FeedForward</a:t>
                </a:r>
                <a:endParaRPr lang="en-US" altLang="zh-TW" sz="2400" dirty="0"/>
              </a:p>
              <a:p>
                <a:pPr marL="13716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  <m:r>
                      <a:rPr lang="en-US" altLang="zh-TW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𝑑𝑜𝑤𝑛</m:t>
                        </m:r>
                      </m:sub>
                    </m:sSub>
                  </m:oMath>
                </a14:m>
                <a:endParaRPr lang="en-US" altLang="zh-TW" sz="2400" b="0" dirty="0">
                  <a:solidFill>
                    <a:srgbClr val="FF0000"/>
                  </a:solidFill>
                </a:endParaRPr>
              </a:p>
              <a:p>
                <a:pPr marL="1828800" lvl="3" indent="-4572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chemeClr val="accent5"/>
                    </a:solidFill>
                  </a:rPr>
                  <a:t>(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d_model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, 4 x 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d_model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)</a:t>
                </a:r>
              </a:p>
              <a:p>
                <a:pPr marL="1828800" lvl="3" indent="-4572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chemeClr val="accent5"/>
                    </a:solidFill>
                  </a:rPr>
                  <a:t>(4 x 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d_model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, 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d_model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AA6624B-76B0-1827-950A-DC9C45EA6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98" y="1263292"/>
                <a:ext cx="5008102" cy="5689378"/>
              </a:xfrm>
              <a:prstGeom prst="rect">
                <a:avLst/>
              </a:prstGeom>
              <a:blipFill>
                <a:blip r:embed="rId2"/>
                <a:stretch>
                  <a:fillRect l="-1949" t="-964" r="-731" b="-1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0E9244CB-8B90-EFAF-B20F-8783C9F01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898" y="5032245"/>
            <a:ext cx="4527192" cy="176543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1EEE4AB-3957-D922-77D8-5D01343CF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615" y="3619038"/>
            <a:ext cx="6904405" cy="92641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C73EF6B-B27A-C69A-AE9F-4235BE55A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898" y="4602275"/>
            <a:ext cx="4824347" cy="367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747472F-3937-331F-BEB1-0DEFDDC92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898" y="3224065"/>
            <a:ext cx="3810535" cy="36707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2858770-CC7E-5FCA-0C1F-92F0EEADA4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5864"/>
          <a:stretch/>
        </p:blipFill>
        <p:spPr>
          <a:xfrm>
            <a:off x="3836798" y="2212816"/>
            <a:ext cx="8355202" cy="3312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9B46D59-3869-4ED3-BF86-C6A8EBEC8B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4926"/>
          <a:stretch/>
        </p:blipFill>
        <p:spPr>
          <a:xfrm>
            <a:off x="3841515" y="1544838"/>
            <a:ext cx="8355203" cy="275756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9A1BDC9C-EB5E-8DB9-575B-02A73A18793B}"/>
              </a:ext>
            </a:extLst>
          </p:cNvPr>
          <p:cNvSpPr txBox="1"/>
          <p:nvPr/>
        </p:nvSpPr>
        <p:spPr>
          <a:xfrm>
            <a:off x="1043369" y="-31065"/>
            <a:ext cx="10558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2"/>
                </a:solidFill>
              </a:rPr>
              <a:t>The context window size (also known as </a:t>
            </a:r>
            <a:r>
              <a:rPr lang="en-US" altLang="zh-TW" sz="2400" b="1" dirty="0" err="1">
                <a:solidFill>
                  <a:schemeClr val="accent2"/>
                </a:solidFill>
              </a:rPr>
              <a:t>block_size</a:t>
            </a:r>
            <a:r>
              <a:rPr lang="en-US" altLang="zh-TW" sz="2400" b="1" dirty="0">
                <a:solidFill>
                  <a:schemeClr val="accent2"/>
                </a:solidFill>
              </a:rPr>
              <a:t>, </a:t>
            </a:r>
            <a:r>
              <a:rPr lang="en-US" altLang="zh-TW" sz="2400" b="1" dirty="0" err="1">
                <a:solidFill>
                  <a:schemeClr val="accent2"/>
                </a:solidFill>
              </a:rPr>
              <a:t>n_positions</a:t>
            </a:r>
            <a:r>
              <a:rPr lang="en-US" altLang="zh-TW" sz="2400" b="1" dirty="0">
                <a:solidFill>
                  <a:schemeClr val="accent2"/>
                </a:solidFill>
              </a:rPr>
              <a:t>, or </a:t>
            </a:r>
            <a:r>
              <a:rPr lang="en-US" altLang="zh-TW" sz="2400" b="1" dirty="0" err="1">
                <a:solidFill>
                  <a:schemeClr val="accent2"/>
                </a:solidFill>
              </a:rPr>
              <a:t>max_seq_len</a:t>
            </a:r>
            <a:r>
              <a:rPr lang="en-US" altLang="zh-TW" sz="2400" b="1" dirty="0">
                <a:solidFill>
                  <a:schemeClr val="accent2"/>
                </a:solidFill>
              </a:rPr>
              <a:t>) won't affect the model size except for the positional embedding part.</a:t>
            </a:r>
            <a:endParaRPr lang="zh-TW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112F48E-C63D-03B9-3BCE-67B2E198AE5A}"/>
              </a:ext>
            </a:extLst>
          </p:cNvPr>
          <p:cNvSpPr/>
          <p:nvPr/>
        </p:nvSpPr>
        <p:spPr>
          <a:xfrm>
            <a:off x="9658350" y="2208515"/>
            <a:ext cx="1343025" cy="32597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0DF863C-2E19-92EA-9DE9-400D19E4B474}"/>
              </a:ext>
            </a:extLst>
          </p:cNvPr>
          <p:cNvCxnSpPr/>
          <p:nvPr/>
        </p:nvCxnSpPr>
        <p:spPr>
          <a:xfrm>
            <a:off x="1123950" y="5362575"/>
            <a:ext cx="37433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186E95D-5CE2-5703-996E-59891117B4C3}"/>
              </a:ext>
            </a:extLst>
          </p:cNvPr>
          <p:cNvCxnSpPr>
            <a:cxnSpLocks/>
          </p:cNvCxnSpPr>
          <p:nvPr/>
        </p:nvCxnSpPr>
        <p:spPr>
          <a:xfrm flipV="1">
            <a:off x="4867275" y="5001290"/>
            <a:ext cx="0" cy="36128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E5D32CB3-832C-253F-6361-B2A71D6C1CDA}"/>
              </a:ext>
            </a:extLst>
          </p:cNvPr>
          <p:cNvCxnSpPr>
            <a:cxnSpLocks/>
          </p:cNvCxnSpPr>
          <p:nvPr/>
        </p:nvCxnSpPr>
        <p:spPr>
          <a:xfrm>
            <a:off x="4867275" y="5001290"/>
            <a:ext cx="49749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570C30E4-FECD-6072-9926-C34DCB823744}"/>
              </a:ext>
            </a:extLst>
          </p:cNvPr>
          <p:cNvCxnSpPr/>
          <p:nvPr/>
        </p:nvCxnSpPr>
        <p:spPr>
          <a:xfrm>
            <a:off x="1123950" y="4640372"/>
            <a:ext cx="37433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04191F00-77D2-E216-393D-519FB0B33295}"/>
              </a:ext>
            </a:extLst>
          </p:cNvPr>
          <p:cNvCxnSpPr>
            <a:cxnSpLocks/>
          </p:cNvCxnSpPr>
          <p:nvPr/>
        </p:nvCxnSpPr>
        <p:spPr>
          <a:xfrm>
            <a:off x="4867275" y="4574360"/>
            <a:ext cx="49749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6BB2D58-BE1D-C6C7-3B51-1B56C0DE7F03}"/>
              </a:ext>
            </a:extLst>
          </p:cNvPr>
          <p:cNvCxnSpPr>
            <a:cxnSpLocks/>
          </p:cNvCxnSpPr>
          <p:nvPr/>
        </p:nvCxnSpPr>
        <p:spPr>
          <a:xfrm flipV="1">
            <a:off x="4867275" y="4574360"/>
            <a:ext cx="0" cy="660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3298FE6-BCA3-F75D-AD46-F1C60CFF7E08}"/>
              </a:ext>
            </a:extLst>
          </p:cNvPr>
          <p:cNvCxnSpPr/>
          <p:nvPr/>
        </p:nvCxnSpPr>
        <p:spPr>
          <a:xfrm>
            <a:off x="1123950" y="3505200"/>
            <a:ext cx="37433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EF9507A5-D6A9-EA77-0F36-6C1DA6BD1DE6}"/>
              </a:ext>
            </a:extLst>
          </p:cNvPr>
          <p:cNvCxnSpPr>
            <a:cxnSpLocks/>
          </p:cNvCxnSpPr>
          <p:nvPr/>
        </p:nvCxnSpPr>
        <p:spPr>
          <a:xfrm flipV="1">
            <a:off x="4867275" y="3194499"/>
            <a:ext cx="0" cy="31070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1FC29FD-EEE2-C8F2-1ADD-07F6927A0554}"/>
              </a:ext>
            </a:extLst>
          </p:cNvPr>
          <p:cNvSpPr txBox="1"/>
          <p:nvPr/>
        </p:nvSpPr>
        <p:spPr>
          <a:xfrm>
            <a:off x="10121990" y="837683"/>
            <a:ext cx="2042162" cy="64633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5"/>
                </a:solidFill>
              </a:rPr>
              <a:t>n_embd</a:t>
            </a:r>
            <a:r>
              <a:rPr lang="en-US" altLang="zh-TW" dirty="0">
                <a:solidFill>
                  <a:schemeClr val="accent5"/>
                </a:solidFill>
              </a:rPr>
              <a:t> = </a:t>
            </a:r>
            <a:r>
              <a:rPr lang="en-US" altLang="zh-TW" dirty="0" err="1">
                <a:solidFill>
                  <a:schemeClr val="accent5"/>
                </a:solidFill>
              </a:rPr>
              <a:t>d_model</a:t>
            </a:r>
            <a:endParaRPr lang="en-US" altLang="zh-TW" dirty="0">
              <a:solidFill>
                <a:schemeClr val="accent5"/>
              </a:solidFill>
            </a:endParaRPr>
          </a:p>
          <a:p>
            <a:r>
              <a:rPr lang="en-US" altLang="zh-TW" dirty="0" err="1">
                <a:solidFill>
                  <a:schemeClr val="accent5"/>
                </a:solidFill>
              </a:rPr>
              <a:t>head_size</a:t>
            </a:r>
            <a:r>
              <a:rPr lang="en-US" altLang="zh-TW" dirty="0">
                <a:solidFill>
                  <a:schemeClr val="accent5"/>
                </a:solidFill>
              </a:rPr>
              <a:t> = </a:t>
            </a:r>
            <a:r>
              <a:rPr lang="en-US" altLang="zh-TW" dirty="0" err="1">
                <a:solidFill>
                  <a:schemeClr val="accent5"/>
                </a:solidFill>
              </a:rPr>
              <a:t>d_head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9ECFCCC2-C809-FEEF-6420-FC63E9E4AC63}"/>
              </a:ext>
            </a:extLst>
          </p:cNvPr>
          <p:cNvCxnSpPr>
            <a:cxnSpLocks/>
          </p:cNvCxnSpPr>
          <p:nvPr/>
        </p:nvCxnSpPr>
        <p:spPr>
          <a:xfrm flipH="1" flipV="1">
            <a:off x="9105900" y="837683"/>
            <a:ext cx="627197" cy="1352175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圖片 65">
            <a:extLst>
              <a:ext uri="{FF2B5EF4-FFF2-40B4-BE49-F238E27FC236}">
                <a16:creationId xmlns:a16="http://schemas.microsoft.com/office/drawing/2014/main" id="{25A80651-D491-F33D-E622-A1E1CE6257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88" b="51061"/>
          <a:stretch/>
        </p:blipFill>
        <p:spPr>
          <a:xfrm>
            <a:off x="6305154" y="2604715"/>
            <a:ext cx="2781688" cy="533401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0CBE0E76-32A7-B795-7CD0-C982EAB0A5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1340"/>
          <a:stretch/>
        </p:blipFill>
        <p:spPr>
          <a:xfrm>
            <a:off x="9086850" y="2597523"/>
            <a:ext cx="2781688" cy="546991"/>
          </a:xfrm>
          <a:prstGeom prst="rect">
            <a:avLst/>
          </a:prstGeom>
        </p:spPr>
      </p:pic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2CF27E22-C979-8FAB-186F-585414C46817}"/>
              </a:ext>
            </a:extLst>
          </p:cNvPr>
          <p:cNvSpPr/>
          <p:nvPr/>
        </p:nvSpPr>
        <p:spPr>
          <a:xfrm>
            <a:off x="6286096" y="2581454"/>
            <a:ext cx="5601492" cy="556661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2F9F7A3A-2D91-9D0F-AB7C-845C54D1ECE8}"/>
              </a:ext>
            </a:extLst>
          </p:cNvPr>
          <p:cNvCxnSpPr>
            <a:cxnSpLocks/>
          </p:cNvCxnSpPr>
          <p:nvPr/>
        </p:nvCxnSpPr>
        <p:spPr>
          <a:xfrm>
            <a:off x="4867275" y="3194499"/>
            <a:ext cx="49749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563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7007</TotalTime>
  <Words>1988</Words>
  <Application>Microsoft Office PowerPoint</Application>
  <PresentationFormat>寬螢幕</PresentationFormat>
  <Paragraphs>395</Paragraphs>
  <Slides>46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佈景主題</vt:lpstr>
      <vt:lpstr>LLM4TS</vt:lpstr>
      <vt:lpstr>3 Aspects</vt:lpstr>
      <vt:lpstr>Questions</vt:lpstr>
      <vt:lpstr>Surveyed Papers – Outline</vt:lpstr>
      <vt:lpstr>GPT2, LLaMA</vt:lpstr>
      <vt:lpstr>Causal LM – Training   vs.   Inference</vt:lpstr>
      <vt:lpstr>GPT2</vt:lpstr>
      <vt:lpstr>GPT2 – All trainable components</vt:lpstr>
      <vt:lpstr>GPT2 – All trainable components</vt:lpstr>
      <vt:lpstr>GPT2 – 4 Important hyperparameters</vt:lpstr>
      <vt:lpstr>LLaMA – 3 Changes</vt:lpstr>
      <vt:lpstr>LLaMA – 1. Pre-normalization [GPT3]</vt:lpstr>
      <vt:lpstr>LLaMA – 2. SwiGLU activation function  [PaLM]</vt:lpstr>
      <vt:lpstr>LLaMA – 3. Rotary Embeddings [GPTNeo]</vt:lpstr>
      <vt:lpstr>LLaMA – Results</vt:lpstr>
      <vt:lpstr>(FPT) Pretrained Transformers As Universal Computation Engines</vt:lpstr>
      <vt:lpstr>Evaluating Classification Tasks Across Different Modalities</vt:lpstr>
      <vt:lpstr>Frozen Pretrained Transformer (FPT)</vt:lpstr>
      <vt:lpstr>T5 is worse than BERT</vt:lpstr>
      <vt:lpstr>FPT – Results</vt:lpstr>
      <vt:lpstr>(GPT4TS) One Fits All: Power General Time Series Analysis by Pretrained LM</vt:lpstr>
      <vt:lpstr>GPT4TS – the same part from FPT</vt:lpstr>
      <vt:lpstr>GPT4TS – the same part from PatchTST</vt:lpstr>
      <vt:lpstr>Feeding Multimodal Data into Transformers: Images, Audio, Time-Series, and Tabular Data</vt:lpstr>
      <vt:lpstr>RevIN</vt:lpstr>
      <vt:lpstr>Patching</vt:lpstr>
      <vt:lpstr>Channel-Independence</vt:lpstr>
      <vt:lpstr>Patching w/ multivariate</vt:lpstr>
      <vt:lpstr>Patching w/ multivariate</vt:lpstr>
      <vt:lpstr>PatchTST from TSlib </vt:lpstr>
      <vt:lpstr>GPT4TS – Results</vt:lpstr>
      <vt:lpstr>TimesNet</vt:lpstr>
      <vt:lpstr>GPT4TS – The Number of GPT2 Layers</vt:lpstr>
      <vt:lpstr>GPT4TS – Analysis of Data Volume</vt:lpstr>
      <vt:lpstr>GPT4TS – Other Foundation Models (BERT, BEiT)</vt:lpstr>
      <vt:lpstr>GPT4TS – The Universality of Transformer: Connecting Self-Attention with PCA</vt:lpstr>
      <vt:lpstr>UniPELT +  LLaMA-Adapter V1 V2</vt:lpstr>
      <vt:lpstr>UniPELT – 3 PEFT tricks</vt:lpstr>
      <vt:lpstr>UniPELT – 1. Adapter</vt:lpstr>
      <vt:lpstr>UniPELT – 2. Prefix-tuning</vt:lpstr>
      <vt:lpstr>UniPELT – 2. Prefix-tuning</vt:lpstr>
      <vt:lpstr>UniPELT – 3. LoRA</vt:lpstr>
      <vt:lpstr>UniPELT – Results</vt:lpstr>
      <vt:lpstr>LLaMA-Adapter</vt:lpstr>
      <vt:lpstr>LLaMA-Adapter –  3. Bias Tuning of Linear Layers</vt:lpstr>
      <vt:lpstr>LLaMA-Adapter –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Pretrained LM for time-series</dc:title>
  <dc:creator>敬 張</dc:creator>
  <cp:lastModifiedBy>敬 張</cp:lastModifiedBy>
  <cp:revision>69</cp:revision>
  <dcterms:created xsi:type="dcterms:W3CDTF">2023-04-28T09:13:02Z</dcterms:created>
  <dcterms:modified xsi:type="dcterms:W3CDTF">2023-11-06T17:08:52Z</dcterms:modified>
</cp:coreProperties>
</file>